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64" r:id="rId5"/>
    <p:sldId id="265" r:id="rId6"/>
    <p:sldId id="266" r:id="rId7"/>
    <p:sldId id="263" r:id="rId8"/>
    <p:sldId id="268" r:id="rId9"/>
    <p:sldId id="267" r:id="rId10"/>
    <p:sldId id="269" r:id="rId11"/>
    <p:sldId id="270" r:id="rId12"/>
  </p:sldIdLst>
  <p:sldSz cx="24384000" cy="13716000"/>
  <p:notesSz cx="6889750" cy="1002188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7824" userDrawn="1">
          <p15:clr>
            <a:srgbClr val="A4A3A4"/>
          </p15:clr>
        </p15:guide>
        <p15:guide id="3" orient="horz" pos="1176" userDrawn="1">
          <p15:clr>
            <a:srgbClr val="A4A3A4"/>
          </p15:clr>
        </p15:guide>
        <p15:guide id="4" pos="576" userDrawn="1">
          <p15:clr>
            <a:srgbClr val="A4A3A4"/>
          </p15:clr>
        </p15:guide>
        <p15:guide id="5" orient="horz" pos="1824" userDrawn="1">
          <p15:clr>
            <a:srgbClr val="A4A3A4"/>
          </p15:clr>
        </p15:guide>
        <p15:guide id="6" orient="horz" pos="8064" userDrawn="1">
          <p15:clr>
            <a:srgbClr val="A4A3A4"/>
          </p15:clr>
        </p15:guide>
        <p15:guide id="7" pos="14784" userDrawn="1">
          <p15:clr>
            <a:srgbClr val="A4A3A4"/>
          </p15:clr>
        </p15:guide>
        <p15:guide id="8" pos="7512" userDrawn="1">
          <p15:clr>
            <a:srgbClr val="A4A3A4"/>
          </p15:clr>
        </p15:guide>
        <p15:guide id="9" pos="5088" userDrawn="1">
          <p15:clr>
            <a:srgbClr val="A4A3A4"/>
          </p15:clr>
        </p15:guide>
        <p15:guide id="10" pos="5400" userDrawn="1">
          <p15:clr>
            <a:srgbClr val="A4A3A4"/>
          </p15:clr>
        </p15:guide>
        <p15:guide id="11" pos="9936" userDrawn="1">
          <p15:clr>
            <a:srgbClr val="A4A3A4"/>
          </p15:clr>
        </p15:guide>
        <p15:guide id="12" orient="horz" pos="4776" userDrawn="1">
          <p15:clr>
            <a:srgbClr val="A4A3A4"/>
          </p15:clr>
        </p15:guide>
        <p15:guide id="13" orient="horz" pos="5088" userDrawn="1">
          <p15:clr>
            <a:srgbClr val="A4A3A4"/>
          </p15:clr>
        </p15:guide>
        <p15:guide id="14" pos="10224" userDrawn="1">
          <p15:clr>
            <a:srgbClr val="A4A3A4"/>
          </p15:clr>
        </p15:guide>
        <p15:guide id="15" orient="horz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94"/>
  </p:normalViewPr>
  <p:slideViewPr>
    <p:cSldViewPr snapToGrid="0">
      <p:cViewPr varScale="1">
        <p:scale>
          <a:sx n="54" d="100"/>
          <a:sy n="54" d="100"/>
        </p:scale>
        <p:origin x="84" y="288"/>
      </p:cViewPr>
      <p:guideLst>
        <p:guide orient="horz" pos="576"/>
        <p:guide pos="7824"/>
        <p:guide orient="horz" pos="1176"/>
        <p:guide pos="576"/>
        <p:guide orient="horz" pos="1824"/>
        <p:guide orient="horz" pos="8064"/>
        <p:guide pos="14784"/>
        <p:guide pos="7512"/>
        <p:guide pos="5088"/>
        <p:guide pos="5400"/>
        <p:guide pos="9936"/>
        <p:guide orient="horz" pos="4776"/>
        <p:guide orient="horz" pos="5088"/>
        <p:guide pos="10224"/>
        <p:guide orient="horz"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9200"/>
          </a:xfrm>
          <a:prstGeom prst="rect">
            <a:avLst/>
          </a:prstGeom>
        </p:spPr>
        <p:txBody>
          <a:bodyPr lIns="96634" tIns="48317" rIns="96634" bIns="48317"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8634" y="4760397"/>
            <a:ext cx="5052483" cy="4509850"/>
          </a:xfrm>
          <a:prstGeom prst="rect">
            <a:avLst/>
          </a:prstGeom>
        </p:spPr>
        <p:txBody>
          <a:bodyPr lIns="96634" tIns="48317" rIns="96634" bIns="48317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92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084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92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528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92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068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394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8.jpg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.jpg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of the presentation…"/>
          <p:cNvSpPr txBox="1"/>
          <p:nvPr/>
        </p:nvSpPr>
        <p:spPr>
          <a:xfrm>
            <a:off x="231908" y="-1408923"/>
            <a:ext cx="14311610" cy="12629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D.U.S.E. (University Department for Sustainability and Evolution)</a:t>
            </a:r>
          </a:p>
          <a:p>
            <a:pPr algn="l"/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Smart City and Humanoid Assistants on Wheels </a:t>
            </a:r>
          </a:p>
          <a:p>
            <a:pPr algn="l"/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systemic convergence of Human-Centric Robotics, Bio-Architecture, </a:t>
            </a:r>
          </a:p>
          <a:p>
            <a:pPr algn="l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Human Capital</a:t>
            </a:r>
          </a:p>
          <a:p>
            <a:pPr algn="l" defTabSz="457200"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defRPr sz="5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/>
          </a:p>
          <a:p>
            <a:pPr algn="l" defTabSz="457200">
              <a:defRPr sz="5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/>
          </a:p>
          <a:p>
            <a:pPr algn="l" defTabSz="457200">
              <a:defRPr sz="5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/>
          </a:p>
          <a:p>
            <a:pPr algn="l" defTabSz="457200">
              <a:defRPr sz="5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/>
          </a:p>
          <a:p>
            <a:pPr algn="l" defTabSz="457200">
              <a:defRPr sz="5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accent5"/>
                </a:solidFill>
              </a:rPr>
              <a:t>Patrizia</a:t>
            </a:r>
            <a:endParaRPr dirty="0">
              <a:solidFill>
                <a:schemeClr val="accent5"/>
              </a:solidFill>
            </a:endParaRPr>
          </a:p>
          <a:p>
            <a:pPr algn="l" defTabSz="457200">
              <a:defRPr sz="5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accent5"/>
                </a:solidFill>
              </a:rPr>
              <a:t>Boi</a:t>
            </a:r>
            <a:endParaRPr dirty="0">
              <a:solidFill>
                <a:schemeClr val="accent5"/>
              </a:solidFill>
            </a:endParaRPr>
          </a:p>
          <a:p>
            <a: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 err="1"/>
              <a:t>Engineer</a:t>
            </a:r>
            <a:r>
              <a:rPr lang="it-IT" dirty="0"/>
              <a:t>, Writer, </a:t>
            </a:r>
            <a:r>
              <a:rPr lang="it-IT" dirty="0" err="1"/>
              <a:t>Journalist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BDA449-8A8C-D46D-4528-0D42C94CA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054" y="2376725"/>
            <a:ext cx="7222609" cy="94161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F23A8-8DDB-0CB0-53A8-70C31A1D4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D48636-9BA1-C884-3B34-FFCA8F72C56A}"/>
              </a:ext>
            </a:extLst>
          </p:cNvPr>
          <p:cNvSpPr txBox="1"/>
          <p:nvPr/>
        </p:nvSpPr>
        <p:spPr>
          <a:xfrm>
            <a:off x="0" y="0"/>
            <a:ext cx="18178153" cy="141885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chemeClr val="accent5"/>
                </a:solidFill>
              </a:rPr>
              <a:t>BIO-ARCHITECTURE</a:t>
            </a:r>
            <a:r>
              <a:rPr lang="en-US" sz="2800" b="1" dirty="0">
                <a:solidFill>
                  <a:srgbClr val="FFFFFF"/>
                </a:solidFill>
              </a:rPr>
              <a:t> AND </a:t>
            </a:r>
            <a:r>
              <a:rPr lang="en-US" sz="2800" b="1" dirty="0">
                <a:solidFill>
                  <a:schemeClr val="accent5"/>
                </a:solidFill>
              </a:rPr>
              <a:t>SACRED GEOMETRY</a:t>
            </a:r>
          </a:p>
          <a:p>
            <a:pPr algn="l">
              <a:buNone/>
            </a:pPr>
            <a:r>
              <a:rPr lang="en-US" sz="2800" b="1" dirty="0">
                <a:solidFill>
                  <a:schemeClr val="accent5"/>
                </a:solidFill>
              </a:rPr>
              <a:t>D.U.S.E.</a:t>
            </a:r>
            <a:r>
              <a:rPr lang="en-US" sz="2800" b="1" dirty="0">
                <a:solidFill>
                  <a:srgbClr val="FFFFFF"/>
                </a:solidFill>
              </a:rPr>
              <a:t>: THE </a:t>
            </a:r>
            <a:r>
              <a:rPr lang="en-US" sz="2800" b="1" dirty="0">
                <a:solidFill>
                  <a:schemeClr val="accent5"/>
                </a:solidFill>
              </a:rPr>
              <a:t>LIVING ORGANISM </a:t>
            </a:r>
            <a:r>
              <a:rPr lang="en-US" sz="2800" b="1" dirty="0">
                <a:solidFill>
                  <a:srgbClr val="FFFFFF"/>
                </a:solidFill>
              </a:rPr>
              <a:t>AND THE </a:t>
            </a:r>
            <a:r>
              <a:rPr lang="en-US" sz="2800" b="1" dirty="0">
                <a:solidFill>
                  <a:schemeClr val="accent5"/>
                </a:solidFill>
              </a:rPr>
              <a:t>SCIENCE OF PROPORTIONS</a:t>
            </a:r>
          </a:p>
          <a:p>
            <a:pPr algn="l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2800" dirty="0">
              <a:solidFill>
                <a:schemeClr val="accent5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BIO-ARCHITECTUR</a:t>
            </a:r>
            <a:r>
              <a:rPr lang="en-US" sz="2800" dirty="0">
                <a:solidFill>
                  <a:schemeClr val="accent5"/>
                </a:solidFill>
              </a:rPr>
              <a:t>E </a:t>
            </a:r>
            <a:r>
              <a:rPr lang="en-US" sz="2800" b="1" dirty="0">
                <a:solidFill>
                  <a:srgbClr val="FFFFFF"/>
                </a:solidFill>
              </a:rPr>
              <a:t>(THE BODY):</a:t>
            </a:r>
            <a:r>
              <a:rPr lang="en-US" sz="2800" dirty="0">
                <a:solidFill>
                  <a:srgbClr val="FFFFFF"/>
                </a:solidFill>
              </a:rPr>
              <a:t> Moving from "Inert Boxes" to a </a:t>
            </a: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LIVING ORGANISM </a:t>
            </a:r>
            <a:r>
              <a:rPr lang="en-US" sz="2800" dirty="0">
                <a:solidFill>
                  <a:srgbClr val="FFFFFF"/>
                </a:solidFill>
              </a:rPr>
              <a:t>interacting with human biology</a:t>
            </a:r>
          </a:p>
          <a:p>
            <a:pPr algn="l"/>
            <a:endParaRPr lang="en-US" sz="2800" b="1" dirty="0">
              <a:solidFill>
                <a:srgbClr val="FFFFFF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CORE PRINCIPLES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Electromagnetic </a:t>
            </a:r>
            <a:r>
              <a:rPr lang="en-US" sz="2800" b="1" dirty="0">
                <a:solidFill>
                  <a:schemeClr val="accent5"/>
                </a:solidFill>
              </a:rPr>
              <a:t>BIO-COMPATIBILITY</a:t>
            </a:r>
            <a:r>
              <a:rPr lang="en-US" sz="2800" dirty="0">
                <a:solidFill>
                  <a:srgbClr val="FFFFFF"/>
                </a:solidFill>
              </a:rPr>
              <a:t>, wall </a:t>
            </a: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BREATHABILITY </a:t>
            </a:r>
            <a:r>
              <a:rPr lang="en-US" sz="2800" dirty="0">
                <a:solidFill>
                  <a:srgbClr val="FFFFFF"/>
                </a:solidFill>
              </a:rPr>
              <a:t>and  natural </a:t>
            </a:r>
            <a:r>
              <a:rPr lang="en-US" sz="2800" b="1" dirty="0">
                <a:solidFill>
                  <a:schemeClr val="accent5"/>
                </a:solidFill>
              </a:rPr>
              <a:t>THERMAL INERTIA</a:t>
            </a:r>
            <a:endParaRPr lang="en-US" sz="2800" dirty="0">
              <a:solidFill>
                <a:schemeClr val="accent5"/>
              </a:solidFill>
            </a:endParaRPr>
          </a:p>
          <a:p>
            <a:pPr algn="l"/>
            <a:endParaRPr lang="en-US" sz="2800" b="1" dirty="0">
              <a:solidFill>
                <a:srgbClr val="FFFFFF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VIBRATIONAL MATERIALS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chemeClr val="accent5"/>
                </a:solidFill>
              </a:rPr>
              <a:t>ADOBE</a:t>
            </a:r>
            <a:r>
              <a:rPr lang="en-US" sz="2800" dirty="0">
                <a:solidFill>
                  <a:srgbClr val="FFFFFF"/>
                </a:solidFill>
              </a:rPr>
              <a:t> (radiation shielding), </a:t>
            </a:r>
            <a:r>
              <a:rPr lang="en-US" sz="2800" b="1" dirty="0">
                <a:solidFill>
                  <a:schemeClr val="accent5"/>
                </a:solidFill>
              </a:rPr>
              <a:t>WOOD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(cortisol/stress reduction) and </a:t>
            </a:r>
            <a:r>
              <a:rPr lang="en-US" sz="2800" b="1" dirty="0">
                <a:solidFill>
                  <a:srgbClr val="FF0000"/>
                </a:solidFill>
              </a:rPr>
              <a:t>NATURAL LIME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(air purification)</a:t>
            </a:r>
          </a:p>
          <a:p>
            <a:pPr algn="l"/>
            <a:endParaRPr lang="en-US" sz="2800" b="1" dirty="0">
              <a:solidFill>
                <a:srgbClr val="FFFFFF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SUSTAINABILITY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chemeClr val="accent5"/>
                </a:solidFill>
              </a:rPr>
              <a:t>CRADLE-TO-CRADLE</a:t>
            </a:r>
            <a:r>
              <a:rPr lang="en-US" sz="2800" dirty="0">
                <a:solidFill>
                  <a:srgbClr val="FFFFFF"/>
                </a:solidFill>
              </a:rPr>
              <a:t> approach using 100%  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biodegradable and recyclable materials</a:t>
            </a:r>
          </a:p>
          <a:p>
            <a:pPr algn="l"/>
            <a:endParaRPr lang="en-US" sz="2800" dirty="0">
              <a:solidFill>
                <a:srgbClr val="FFFFFF"/>
              </a:solidFill>
            </a:endParaRPr>
          </a:p>
          <a:p>
            <a:pPr algn="l"/>
            <a:endParaRPr lang="en-US" sz="2800" b="1" dirty="0">
              <a:solidFill>
                <a:srgbClr val="FF0000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SACRED GEOMETRY </a:t>
            </a:r>
            <a:r>
              <a:rPr lang="en-US" sz="2800" b="1" dirty="0">
                <a:solidFill>
                  <a:srgbClr val="FFFFFF"/>
                </a:solidFill>
              </a:rPr>
              <a:t>(THE SOUL):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b="1" dirty="0">
                <a:solidFill>
                  <a:schemeClr val="accent5"/>
                </a:solidFill>
              </a:rPr>
              <a:t>MATHEMATICAL SCIENCE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resonating with the universal laws of creation</a:t>
            </a:r>
          </a:p>
          <a:p>
            <a:pPr algn="l"/>
            <a:endParaRPr lang="en-US" sz="2800" b="1" dirty="0">
              <a:solidFill>
                <a:srgbClr val="FFFFFF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BIOLOGICAL HARMONY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Applying the </a:t>
            </a:r>
            <a:r>
              <a:rPr lang="en-US" sz="2800" b="1" dirty="0">
                <a:solidFill>
                  <a:schemeClr val="accent5"/>
                </a:solidFill>
              </a:rPr>
              <a:t>GOLDEN RATIO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for 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instantaneous reduction of mental stress</a:t>
            </a:r>
          </a:p>
          <a:p>
            <a:pPr algn="l"/>
            <a:endParaRPr lang="en-US" sz="2800" dirty="0">
              <a:solidFill>
                <a:srgbClr val="FFFFFF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ENERGY BALANCE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Design based on </a:t>
            </a:r>
            <a:r>
              <a:rPr lang="en-US" sz="2800" b="1" dirty="0">
                <a:solidFill>
                  <a:schemeClr val="accent5"/>
                </a:solidFill>
              </a:rPr>
              <a:t>PLATONIC SOLIDS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and </a:t>
            </a: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FIBONACCI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FFFF"/>
                </a:solidFill>
              </a:rPr>
              <a:t>sequences to optimize health and focus</a:t>
            </a:r>
          </a:p>
          <a:p>
            <a:pPr algn="l"/>
            <a:endParaRPr lang="en-US" sz="2800" dirty="0">
              <a:solidFill>
                <a:srgbClr val="FFFFFF"/>
              </a:solidFill>
            </a:endParaRPr>
          </a:p>
          <a:p>
            <a:pPr algn="l"/>
            <a:r>
              <a:rPr lang="en-US" sz="2800" b="1" dirty="0">
                <a:solidFill>
                  <a:schemeClr val="accent5"/>
                </a:solidFill>
              </a:rPr>
              <a:t>QI FLOW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Circular layouts and solar alignment to eliminate </a:t>
            </a:r>
          </a:p>
          <a:p>
            <a:pPr algn="l"/>
            <a:r>
              <a:rPr lang="en-US" sz="2800" b="1" dirty="0">
                <a:solidFill>
                  <a:srgbClr val="FFFFFF"/>
                </a:solidFill>
              </a:rPr>
              <a:t>"</a:t>
            </a:r>
            <a:r>
              <a:rPr lang="en-US" sz="2800" b="1" dirty="0">
                <a:solidFill>
                  <a:schemeClr val="accent5"/>
                </a:solidFill>
              </a:rPr>
              <a:t>DEAD ENERGY</a:t>
            </a:r>
            <a:r>
              <a:rPr lang="en-US" sz="2800" b="1" dirty="0">
                <a:solidFill>
                  <a:srgbClr val="FFFFFF"/>
                </a:solidFill>
              </a:rPr>
              <a:t>"</a:t>
            </a:r>
            <a:r>
              <a:rPr lang="en-US" sz="2800" dirty="0">
                <a:solidFill>
                  <a:srgbClr val="FFFFFF"/>
                </a:solidFill>
              </a:rPr>
              <a:t> and enhance vitality</a:t>
            </a:r>
          </a:p>
          <a:p>
            <a:pPr algn="l">
              <a:buNone/>
            </a:pPr>
            <a:endParaRPr lang="en-US" sz="2800" b="1" dirty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en-US" sz="2800" b="1" dirty="0">
                <a:solidFill>
                  <a:srgbClr val="FF0000"/>
                </a:solidFill>
              </a:rPr>
              <a:t>D.U.S.E.</a:t>
            </a:r>
            <a:r>
              <a:rPr lang="en-US" sz="2800" dirty="0">
                <a:solidFill>
                  <a:srgbClr val="FFFFFF"/>
                </a:solidFill>
              </a:rPr>
              <a:t> merges the healthy </a:t>
            </a:r>
            <a:r>
              <a:rPr lang="en-US" sz="2800" b="1" dirty="0">
                <a:solidFill>
                  <a:schemeClr val="accent5"/>
                </a:solidFill>
              </a:rPr>
              <a:t>BODY</a:t>
            </a:r>
            <a:r>
              <a:rPr lang="en-US" sz="2800" dirty="0">
                <a:solidFill>
                  <a:srgbClr val="FFFFFF"/>
                </a:solidFill>
              </a:rPr>
              <a:t> of living materials with the </a:t>
            </a:r>
            <a:r>
              <a:rPr lang="en-US" sz="2800" b="1" dirty="0">
                <a:solidFill>
                  <a:schemeClr val="accent5"/>
                </a:solidFill>
              </a:rPr>
              <a:t>SOUL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</a:p>
          <a:p>
            <a:pPr algn="l">
              <a:buNone/>
            </a:pPr>
            <a:r>
              <a:rPr lang="en-US" sz="2800" dirty="0">
                <a:solidFill>
                  <a:srgbClr val="FFFFFF"/>
                </a:solidFill>
              </a:rPr>
              <a:t>of mathematical balance: the home becomes a </a:t>
            </a:r>
            <a:r>
              <a:rPr lang="en-US" sz="2800" b="1" dirty="0">
                <a:solidFill>
                  <a:schemeClr val="accent5"/>
                </a:solidFill>
              </a:rPr>
              <a:t>TEMPLE OF HEALTH.</a:t>
            </a:r>
            <a:endParaRPr lang="en-US" sz="2800" dirty="0">
              <a:solidFill>
                <a:srgbClr val="FFFFFF"/>
              </a:solidFill>
            </a:endParaRPr>
          </a:p>
          <a:p>
            <a:pPr algn="l">
              <a:buNone/>
            </a:pPr>
            <a:br>
              <a:rPr lang="en-US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EAEA90-2F4B-1FB4-FC7A-50D9C00D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27" y="2315689"/>
            <a:ext cx="11400311" cy="114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626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40CE4E-9570-8FB4-6B28-AD8C3437207D}"/>
              </a:ext>
            </a:extLst>
          </p:cNvPr>
          <p:cNvSpPr txBox="1"/>
          <p:nvPr/>
        </p:nvSpPr>
        <p:spPr>
          <a:xfrm>
            <a:off x="83127" y="1056905"/>
            <a:ext cx="12513623" cy="114185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chemeClr val="accent5"/>
                </a:solidFill>
              </a:rPr>
              <a:t>SYSTEMIC CONVERGENCE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>
                <a:solidFill>
                  <a:srgbClr val="FFFFFF"/>
                </a:solidFill>
              </a:rPr>
              <a:t>THE 4 PILLARS OF GROWTH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rgbClr val="FFFFFF"/>
                </a:solidFill>
              </a:rPr>
              <a:t>D.U.S.E.: A SYSTEMIC ENGINE FOR GLOBAL GROWT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marL="457200" indent="-457200" algn="l">
              <a:buAutoNum type="arabicPeriod"/>
            </a:pPr>
            <a:r>
              <a:rPr lang="en-US" sz="3200" b="1" dirty="0">
                <a:solidFill>
                  <a:schemeClr val="accent5"/>
                </a:solidFill>
              </a:rPr>
              <a:t>HUMAN CAPITAL </a:t>
            </a:r>
            <a:r>
              <a:rPr lang="en-US" sz="3200" b="1" dirty="0">
                <a:solidFill>
                  <a:srgbClr val="FFFFFF"/>
                </a:solidFill>
              </a:rPr>
              <a:t>(THE GOAL):</a:t>
            </a:r>
            <a:r>
              <a:rPr lang="en-US" sz="3200" dirty="0">
                <a:solidFill>
                  <a:srgbClr val="FFFFFF"/>
                </a:solidFill>
              </a:rPr>
              <a:t> Investing in </a:t>
            </a:r>
            <a:r>
              <a:rPr lang="en-US" sz="3200" b="1" dirty="0">
                <a:solidFill>
                  <a:schemeClr val="accent5"/>
                </a:solidFill>
              </a:rPr>
              <a:t>WELLBEING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and </a:t>
            </a:r>
            <a:r>
              <a:rPr lang="en-US" sz="3200" b="1" dirty="0">
                <a:solidFill>
                  <a:schemeClr val="accent5"/>
                </a:solidFill>
              </a:rPr>
              <a:t>TIME</a:t>
            </a:r>
            <a:r>
              <a:rPr lang="en-US" sz="3200" dirty="0">
                <a:solidFill>
                  <a:srgbClr val="FFFFFF"/>
                </a:solidFill>
              </a:rPr>
              <a:t>. Robots handle </a:t>
            </a:r>
            <a:r>
              <a:rPr lang="en-US" sz="3200" dirty="0">
                <a:solidFill>
                  <a:schemeClr val="accent5"/>
                </a:solidFill>
              </a:rPr>
              <a:t>"</a:t>
            </a:r>
            <a:r>
              <a:rPr lang="en-US" sz="3200" b="1" dirty="0">
                <a:solidFill>
                  <a:schemeClr val="accent5"/>
                </a:solidFill>
              </a:rPr>
              <a:t>3D" tasks </a:t>
            </a:r>
            <a:r>
              <a:rPr lang="en-US" sz="3200" dirty="0">
                <a:solidFill>
                  <a:srgbClr val="FFFFFF"/>
                </a:solidFill>
              </a:rPr>
              <a:t>(Dirty, Dull, Dangerous),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returning time to family, birth rates, and </a:t>
            </a:r>
            <a:r>
              <a:rPr lang="en-US" sz="3200" b="1" dirty="0">
                <a:solidFill>
                  <a:schemeClr val="accent5"/>
                </a:solidFill>
              </a:rPr>
              <a:t>ACTIVE LONGEVITY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>
                <a:solidFill>
                  <a:schemeClr val="accent5"/>
                </a:solidFill>
              </a:rPr>
              <a:t>TECHNOLOGY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FFFF"/>
                </a:solidFill>
              </a:rPr>
              <a:t>(THE TOOL):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b="1" dirty="0">
                <a:solidFill>
                  <a:schemeClr val="accent5"/>
                </a:solidFill>
              </a:rPr>
              <a:t>TECHNOLOGICAL </a:t>
            </a:r>
          </a:p>
          <a:p>
            <a:pPr algn="l"/>
            <a:r>
              <a:rPr lang="en-US" sz="3200" b="1" dirty="0">
                <a:solidFill>
                  <a:schemeClr val="accent5"/>
                </a:solidFill>
              </a:rPr>
              <a:t>SOVEREIGNTY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via wheeled robotics (democratic/affordable). 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Using </a:t>
            </a:r>
            <a:r>
              <a:rPr lang="en-US" sz="3200" b="1" dirty="0">
                <a:solidFill>
                  <a:schemeClr val="accent5"/>
                </a:solidFill>
              </a:rPr>
              <a:t>BIM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and </a:t>
            </a:r>
            <a:r>
              <a:rPr lang="en-US" sz="3200" b="1" dirty="0">
                <a:solidFill>
                  <a:schemeClr val="accent5"/>
                </a:solidFill>
              </a:rPr>
              <a:t>DIGITAL TWINS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for </a:t>
            </a:r>
            <a:r>
              <a:rPr lang="en-US" sz="3200" b="1" dirty="0">
                <a:solidFill>
                  <a:schemeClr val="accent5"/>
                </a:solidFill>
              </a:rPr>
              <a:t>ZERO-RISK</a:t>
            </a:r>
            <a:r>
              <a:rPr lang="en-US" sz="3200" dirty="0">
                <a:solidFill>
                  <a:srgbClr val="FFFFFF"/>
                </a:solidFill>
              </a:rPr>
              <a:t> industrial 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efficiency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rgbClr val="FF0000"/>
                </a:solidFill>
              </a:rPr>
              <a:t>3. </a:t>
            </a:r>
            <a:r>
              <a:rPr lang="en-US" sz="3200" b="1" dirty="0">
                <a:solidFill>
                  <a:schemeClr val="accent5"/>
                </a:solidFill>
              </a:rPr>
              <a:t>ENVIRONMENT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FFFF"/>
                </a:solidFill>
              </a:rPr>
              <a:t>(THE CONTEXT):</a:t>
            </a:r>
            <a:r>
              <a:rPr lang="en-US" sz="3200" dirty="0">
                <a:solidFill>
                  <a:srgbClr val="FFFFFF"/>
                </a:solidFill>
              </a:rPr>
              <a:t> Applied </a:t>
            </a:r>
            <a:r>
              <a:rPr lang="en-US" sz="3200" b="1" dirty="0">
                <a:solidFill>
                  <a:schemeClr val="accent5"/>
                </a:solidFill>
              </a:rPr>
              <a:t>BIO-ECONOMY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Merging "Earth Wisdom" (</a:t>
            </a:r>
            <a:r>
              <a:rPr lang="en-US" sz="3200" b="1" dirty="0">
                <a:solidFill>
                  <a:schemeClr val="accent5"/>
                </a:solidFill>
              </a:rPr>
              <a:t>ADOBE</a:t>
            </a:r>
            <a:r>
              <a:rPr lang="en-US" sz="3200" dirty="0">
                <a:solidFill>
                  <a:schemeClr val="accent5"/>
                </a:solidFill>
              </a:rPr>
              <a:t>, </a:t>
            </a:r>
            <a:r>
              <a:rPr lang="en-US" sz="3200" b="1" dirty="0">
                <a:solidFill>
                  <a:schemeClr val="accent5"/>
                </a:solidFill>
              </a:rPr>
              <a:t>WOOD</a:t>
            </a:r>
            <a:r>
              <a:rPr lang="en-US" sz="3200" dirty="0">
                <a:solidFill>
                  <a:srgbClr val="FFFFFF"/>
                </a:solidFill>
              </a:rPr>
              <a:t>) with Siberian </a:t>
            </a:r>
            <a:r>
              <a:rPr lang="en-US" sz="3200" b="1" dirty="0">
                <a:solidFill>
                  <a:schemeClr val="accent5"/>
                </a:solidFill>
              </a:rPr>
              <a:t>SKIF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science to turn organic  waste into smart materials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>
                <a:solidFill>
                  <a:schemeClr val="accent5"/>
                </a:solidFill>
              </a:rPr>
              <a:t>CONNECTIVITY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FFFF"/>
                </a:solidFill>
              </a:rPr>
              <a:t>(THE NERVE SYSTEM):</a:t>
            </a:r>
            <a:r>
              <a:rPr lang="en-US" sz="3200" dirty="0">
                <a:solidFill>
                  <a:srgbClr val="FFFFFF"/>
                </a:solidFill>
              </a:rPr>
              <a:t> Beyond fiber optics: </a:t>
            </a:r>
          </a:p>
          <a:p>
            <a:pPr algn="l"/>
            <a:r>
              <a:rPr lang="en-US" sz="3200" b="1" dirty="0">
                <a:solidFill>
                  <a:schemeClr val="accent5"/>
                </a:solidFill>
              </a:rPr>
              <a:t>HUMAN CONNECTION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FFFFFF"/>
                </a:solidFill>
              </a:rPr>
              <a:t> Last-mile logistics and </a:t>
            </a:r>
            <a:r>
              <a:rPr lang="en-US" sz="3200" b="1" dirty="0">
                <a:solidFill>
                  <a:schemeClr val="accent5"/>
                </a:solidFill>
              </a:rPr>
              <a:t>TOTAL PRIVACY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through </a:t>
            </a:r>
            <a:r>
              <a:rPr lang="en-US" sz="3200" b="1" dirty="0">
                <a:solidFill>
                  <a:schemeClr val="accent5"/>
                </a:solidFill>
              </a:rPr>
              <a:t>EDGE COMPUTING</a:t>
            </a:r>
            <a:endParaRPr lang="en-US" sz="3200" dirty="0">
              <a:solidFill>
                <a:srgbClr val="FFFFFF"/>
              </a:solidFill>
            </a:endParaRP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chemeClr val="accent5"/>
                </a:solidFill>
              </a:rPr>
              <a:t>D.U.S.E.</a:t>
            </a:r>
            <a:r>
              <a:rPr lang="en-US" sz="3200" dirty="0">
                <a:solidFill>
                  <a:srgbClr val="FFFFFF"/>
                </a:solidFill>
              </a:rPr>
              <a:t> is a replicable </a:t>
            </a:r>
            <a:r>
              <a:rPr lang="en-US" sz="3200" b="1" dirty="0">
                <a:solidFill>
                  <a:schemeClr val="accent5"/>
                </a:solidFill>
              </a:rPr>
              <a:t>CELL OF PEACE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We transform technical efficiency into </a:t>
            </a:r>
            <a:r>
              <a:rPr lang="en-US" sz="3200" b="1" dirty="0">
                <a:solidFill>
                  <a:schemeClr val="accent5"/>
                </a:solidFill>
              </a:rPr>
              <a:t>HUMAN FREEDOM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A7693E-4E55-0BA8-AFBC-E5F119340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750" y="2622467"/>
            <a:ext cx="97536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72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title"/>
          <p:cNvSpPr txBox="1"/>
          <p:nvPr/>
        </p:nvSpPr>
        <p:spPr>
          <a:xfrm>
            <a:off x="902848" y="736943"/>
            <a:ext cx="796692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/>
              <a:t>INTRODUCTION</a:t>
            </a:r>
            <a:endParaRPr dirty="0"/>
          </a:p>
        </p:txBody>
      </p:sp>
      <p:sp>
        <p:nvSpPr>
          <p:cNvPr id="56" name="Text"/>
          <p:cNvSpPr txBox="1"/>
          <p:nvPr/>
        </p:nvSpPr>
        <p:spPr>
          <a:xfrm>
            <a:off x="10628456" y="3917082"/>
            <a:ext cx="5324117" cy="8874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/>
            <a:endParaRPr lang="en-US" dirty="0"/>
          </a:p>
          <a:p>
            <a:r>
              <a:rPr lang="en-US" dirty="0"/>
              <a:t>I am a </a:t>
            </a:r>
            <a:r>
              <a:rPr lang="en-US" b="1" dirty="0">
                <a:solidFill>
                  <a:schemeClr val="accent5"/>
                </a:solidFill>
              </a:rPr>
              <a:t>SENIOR ENGINEER </a:t>
            </a:r>
            <a:r>
              <a:rPr lang="en-US" dirty="0"/>
              <a:t>with over thirty years of experience at  </a:t>
            </a:r>
            <a:r>
              <a:rPr lang="en-US" b="1" dirty="0">
                <a:solidFill>
                  <a:schemeClr val="accent5"/>
                </a:solidFill>
              </a:rPr>
              <a:t>FS (ITALIAN STATE RAILWAYS)</a:t>
            </a:r>
            <a:r>
              <a:rPr lang="en-US" dirty="0">
                <a:solidFill>
                  <a:schemeClr val="accent5"/>
                </a:solidFill>
              </a:rPr>
              <a:t>.  </a:t>
            </a:r>
          </a:p>
          <a:p>
            <a:endParaRPr lang="en-US" dirty="0"/>
          </a:p>
          <a:p>
            <a:r>
              <a:rPr lang="it-IT" dirty="0"/>
              <a:t>I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 </a:t>
            </a:r>
            <a:r>
              <a:rPr lang="it-IT" b="1" dirty="0">
                <a:solidFill>
                  <a:schemeClr val="accent5"/>
                </a:solidFill>
              </a:rPr>
              <a:t>JOURNALIST</a:t>
            </a:r>
            <a:r>
              <a:rPr lang="it-IT" dirty="0"/>
              <a:t> and </a:t>
            </a:r>
            <a:r>
              <a:rPr lang="it-IT" dirty="0" err="1"/>
              <a:t>author</a:t>
            </a:r>
            <a:r>
              <a:rPr lang="it-IT" dirty="0"/>
              <a:t> of the book </a:t>
            </a:r>
            <a:r>
              <a:rPr lang="it-IT" i="1" dirty="0">
                <a:solidFill>
                  <a:srgbClr val="FF0000"/>
                </a:solidFill>
              </a:rPr>
              <a:t>‘</a:t>
            </a:r>
            <a:r>
              <a:rPr lang="it-IT" b="1" i="1" dirty="0">
                <a:solidFill>
                  <a:schemeClr val="accent5"/>
                </a:solidFill>
              </a:rPr>
              <a:t>INGEGNERIA ELEVATO N</a:t>
            </a:r>
            <a:r>
              <a:rPr lang="it-IT" i="1" dirty="0">
                <a:solidFill>
                  <a:schemeClr val="accent5"/>
                </a:solidFill>
              </a:rPr>
              <a:t>’.</a:t>
            </a:r>
            <a:r>
              <a:rPr lang="it-IT" dirty="0">
                <a:solidFill>
                  <a:schemeClr val="accent5"/>
                </a:solidFill>
              </a:rPr>
              <a:t> 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en-US" dirty="0"/>
              <a:t>In my book, I argue that </a:t>
            </a:r>
            <a:r>
              <a:rPr lang="en-US" b="1" dirty="0">
                <a:solidFill>
                  <a:schemeClr val="accent5"/>
                </a:solidFill>
              </a:rPr>
              <a:t>DIGITALIZATION</a:t>
            </a:r>
            <a:r>
              <a:rPr lang="en-US" dirty="0"/>
              <a:t> must serve as a </a:t>
            </a:r>
            <a:r>
              <a:rPr lang="en-US" b="1" dirty="0">
                <a:solidFill>
                  <a:schemeClr val="accent5"/>
                </a:solidFill>
              </a:rPr>
              <a:t>MULTIPLIER OF HUMANITY</a:t>
            </a:r>
            <a:r>
              <a:rPr lang="en-US" dirty="0">
                <a:solidFill>
                  <a:schemeClr val="accent5"/>
                </a:solidFill>
              </a:rPr>
              <a:t>. </a:t>
            </a:r>
            <a:endParaRPr lang="it-IT" dirty="0">
              <a:solidFill>
                <a:schemeClr val="accent5"/>
              </a:solidFill>
            </a:endParaRP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902848" y="3588657"/>
            <a:ext cx="7966925" cy="90636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848611" y="13110505"/>
            <a:ext cx="153964" cy="283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A0D97250-9462-4E1A-970B-2BEE96F65C50}"/>
              </a:ext>
            </a:extLst>
          </p:cNvPr>
          <p:cNvSpPr txBox="1"/>
          <p:nvPr/>
        </p:nvSpPr>
        <p:spPr>
          <a:xfrm>
            <a:off x="10628457" y="3588657"/>
            <a:ext cx="397395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>
                <a:latin typeface="Verdana"/>
                <a:ea typeface="Verdana"/>
              </a:rPr>
              <a:t>MY EXPERTISE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ABCE5D74-BC44-4B7F-A646-831AB993CB32}"/>
              </a:ext>
            </a:extLst>
          </p:cNvPr>
          <p:cNvSpPr txBox="1"/>
          <p:nvPr/>
        </p:nvSpPr>
        <p:spPr>
          <a:xfrm>
            <a:off x="18087584" y="3588657"/>
            <a:ext cx="415067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/>
            </a:pPr>
            <a:r>
              <a:rPr lang="en-US" dirty="0">
                <a:latin typeface="Verdana"/>
                <a:ea typeface="Verdana"/>
              </a:rPr>
              <a:t>MY IDEA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EDD2591E-9F1F-4BEA-A533-226234B7E867}"/>
              </a:ext>
            </a:extLst>
          </p:cNvPr>
          <p:cNvSpPr txBox="1"/>
          <p:nvPr/>
        </p:nvSpPr>
        <p:spPr>
          <a:xfrm>
            <a:off x="18087584" y="654650"/>
            <a:ext cx="5073042" cy="15337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/>
            <a:endParaRPr lang="it-IT" dirty="0"/>
          </a:p>
          <a:p>
            <a:pPr algn="just"/>
            <a:endParaRPr lang="it-IT" b="1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D.U.S.E.</a:t>
            </a:r>
            <a:r>
              <a:rPr lang="en-US" dirty="0"/>
              <a:t> is the concrete result of my vision: </a:t>
            </a:r>
            <a:r>
              <a:rPr lang="en-US" b="1" dirty="0"/>
              <a:t>a </a:t>
            </a:r>
            <a:r>
              <a:rPr lang="en-US" dirty="0"/>
              <a:t>deep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chemeClr val="accent5"/>
                </a:solidFill>
              </a:rPr>
              <a:t>SYNTHESIS</a:t>
            </a:r>
            <a:r>
              <a:rPr lang="en-US" dirty="0"/>
              <a:t> between </a:t>
            </a:r>
            <a:r>
              <a:rPr lang="en-US" b="1" dirty="0">
                <a:solidFill>
                  <a:schemeClr val="accent5"/>
                </a:solidFill>
              </a:rPr>
              <a:t>SCIENCE</a:t>
            </a:r>
            <a:r>
              <a:rPr lang="en-US" dirty="0"/>
              <a:t>, </a:t>
            </a:r>
            <a:r>
              <a:rPr lang="en-US" b="1" dirty="0">
                <a:solidFill>
                  <a:schemeClr val="accent5"/>
                </a:solidFill>
              </a:rPr>
              <a:t>ETHICS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5"/>
                </a:solidFill>
              </a:rPr>
              <a:t>SOCIAL NEEDS</a:t>
            </a:r>
            <a:r>
              <a:rPr lang="en-US" dirty="0"/>
              <a:t>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chemeClr val="accent5"/>
                </a:solidFill>
              </a:rPr>
              <a:t>D.U.S.E.</a:t>
            </a:r>
            <a:r>
              <a:rPr lang="en-US" dirty="0"/>
              <a:t> transforms </a:t>
            </a:r>
            <a:r>
              <a:rPr lang="en-US" b="1" dirty="0">
                <a:solidFill>
                  <a:schemeClr val="accent5"/>
                </a:solidFill>
              </a:rPr>
              <a:t>INNOVATION</a:t>
            </a:r>
            <a:r>
              <a:rPr lang="en-US" dirty="0"/>
              <a:t> into a tool for regenerating </a:t>
            </a:r>
            <a:r>
              <a:rPr lang="en-US" b="1" dirty="0">
                <a:solidFill>
                  <a:schemeClr val="accent5"/>
                </a:solidFill>
              </a:rPr>
              <a:t>BIOLOGICAL WELL-BEING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and supports the </a:t>
            </a:r>
            <a:r>
              <a:rPr lang="en-US" b="1" dirty="0">
                <a:solidFill>
                  <a:schemeClr val="accent5"/>
                </a:solidFill>
              </a:rPr>
              <a:t>DEMOGRAPHIC TRANSITION </a:t>
            </a:r>
            <a:r>
              <a:rPr lang="en-US" dirty="0"/>
              <a:t>of our peoples by solving the problem of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>
                <a:solidFill>
                  <a:schemeClr val="accent5"/>
                </a:solidFill>
              </a:rPr>
              <a:t>TIME SHORTAGE</a:t>
            </a: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it-IT" b="1" dirty="0">
                <a:solidFill>
                  <a:srgbClr val="C00000"/>
                </a:solidFill>
              </a:rPr>
              <a:t>.</a:t>
            </a:r>
          </a:p>
          <a:p>
            <a:pPr algn="just"/>
            <a:endParaRPr lang="it-IT" b="1" dirty="0">
              <a:solidFill>
                <a:srgbClr val="C00000"/>
              </a:solidFill>
            </a:endParaRPr>
          </a:p>
          <a:p>
            <a:pPr algn="just"/>
            <a:endParaRPr lang="it-IT" b="1" dirty="0">
              <a:solidFill>
                <a:srgbClr val="C00000"/>
              </a:solidFill>
            </a:endParaRPr>
          </a:p>
          <a:p>
            <a:pPr algn="just"/>
            <a:endParaRPr lang="it-IT" b="1" dirty="0">
              <a:solidFill>
                <a:srgbClr val="C00000"/>
              </a:solidFill>
            </a:endParaRPr>
          </a:p>
          <a:p>
            <a:pPr algn="just"/>
            <a:endParaRPr lang="it-IT" b="1" dirty="0">
              <a:solidFill>
                <a:srgbClr val="C00000"/>
              </a:solidFill>
            </a:endParaRPr>
          </a:p>
          <a:p>
            <a:pPr algn="just"/>
            <a:endParaRPr lang="it-IT" b="1" dirty="0">
              <a:solidFill>
                <a:srgbClr val="C00000"/>
              </a:solidFill>
            </a:endParaRPr>
          </a:p>
          <a:p>
            <a:pPr algn="just"/>
            <a:endParaRPr lang="it-IT" b="1" dirty="0">
              <a:solidFill>
                <a:srgbClr val="C00000"/>
              </a:solidFill>
            </a:endParaRPr>
          </a:p>
          <a:p>
            <a:pPr algn="just"/>
            <a:endParaRPr lang="it-IT" dirty="0"/>
          </a:p>
          <a:p>
            <a:pPr algn="just"/>
            <a:endParaRPr lang="it-IT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DE2E60C5-61F9-4FB6-B859-03212C97AA25}"/>
              </a:ext>
            </a:extLst>
          </p:cNvPr>
          <p:cNvSpPr txBox="1"/>
          <p:nvPr/>
        </p:nvSpPr>
        <p:spPr>
          <a:xfrm>
            <a:off x="4333274" y="7838354"/>
            <a:ext cx="110607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Photo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FB8ED5-8AC2-7D4A-498E-206CD11F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5" y="3588657"/>
            <a:ext cx="9048212" cy="90636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93F78-8B1D-AD03-CE67-8B3723F99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title">
            <a:extLst>
              <a:ext uri="{FF2B5EF4-FFF2-40B4-BE49-F238E27FC236}">
                <a16:creationId xmlns:a16="http://schemas.microsoft.com/office/drawing/2014/main" id="{D8B00D92-29AC-6C15-2966-754BFE883E85}"/>
              </a:ext>
            </a:extLst>
          </p:cNvPr>
          <p:cNvSpPr txBox="1"/>
          <p:nvPr/>
        </p:nvSpPr>
        <p:spPr>
          <a:xfrm>
            <a:off x="902848" y="736943"/>
            <a:ext cx="306654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/>
              <a:t>WHY?</a:t>
            </a:r>
            <a:endParaRPr dirty="0"/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35AB8DCE-D2E7-E7E9-90D3-C243755CD383}"/>
              </a:ext>
            </a:extLst>
          </p:cNvPr>
          <p:cNvSpPr txBox="1"/>
          <p:nvPr/>
        </p:nvSpPr>
        <p:spPr>
          <a:xfrm>
            <a:off x="654907" y="2924730"/>
            <a:ext cx="10750379" cy="995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/>
              <a:t>Current </a:t>
            </a:r>
            <a:r>
              <a:rPr lang="en-US" sz="4000" b="1" dirty="0">
                <a:solidFill>
                  <a:schemeClr val="accent5"/>
                </a:solidFill>
              </a:rPr>
              <a:t>SMART CITIES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  <a:r>
              <a:rPr lang="en-US" sz="4000" dirty="0"/>
              <a:t>are 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LIFELESS SPACES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modeled on digital grids that 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ISOLATE</a:t>
            </a:r>
            <a:r>
              <a:rPr lang="en-US" sz="4000" dirty="0"/>
              <a:t> the individual.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The unsustainable </a:t>
            </a:r>
            <a:r>
              <a:rPr lang="en-US" sz="4000" b="1" dirty="0">
                <a:solidFill>
                  <a:schemeClr val="accent5"/>
                </a:solidFill>
              </a:rPr>
              <a:t>COST OF LIVING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</a:p>
          <a:p>
            <a:pPr algn="ctr"/>
            <a:r>
              <a:rPr lang="en-US" sz="4000" dirty="0"/>
              <a:t>fuels an unprecedented 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BIRTHRATE COLLAPSE</a:t>
            </a:r>
            <a:r>
              <a:rPr lang="en-US" sz="4000" dirty="0">
                <a:solidFill>
                  <a:schemeClr val="accent5"/>
                </a:solidFill>
              </a:rPr>
              <a:t>: </a:t>
            </a:r>
          </a:p>
          <a:p>
            <a:pPr algn="ctr"/>
            <a:r>
              <a:rPr lang="en-US" sz="4000" dirty="0"/>
              <a:t>delegating </a:t>
            </a:r>
            <a:r>
              <a:rPr lang="en-US" sz="4000" b="1" dirty="0">
                <a:solidFill>
                  <a:schemeClr val="accent5"/>
                </a:solidFill>
              </a:rPr>
              <a:t>3D TASKS </a:t>
            </a:r>
          </a:p>
          <a:p>
            <a:pPr algn="ctr"/>
            <a:r>
              <a:rPr lang="en-US" sz="4000" b="1" dirty="0"/>
              <a:t>(</a:t>
            </a:r>
            <a:r>
              <a:rPr lang="en-US" sz="4000" b="1" i="1" dirty="0">
                <a:solidFill>
                  <a:schemeClr val="accent5"/>
                </a:solidFill>
              </a:rPr>
              <a:t>Dirty, Dull, Dangerous</a:t>
            </a:r>
            <a:r>
              <a:rPr lang="en-US" sz="4000" b="1" dirty="0"/>
              <a:t>)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is the only way to restore </a:t>
            </a:r>
          </a:p>
          <a:p>
            <a:pPr algn="ctr"/>
            <a:r>
              <a:rPr lang="en-US" sz="4000" dirty="0"/>
              <a:t>dignity to </a:t>
            </a:r>
            <a:r>
              <a:rPr lang="en-US" sz="4000" b="1" dirty="0">
                <a:solidFill>
                  <a:schemeClr val="accent5"/>
                </a:solidFill>
              </a:rPr>
              <a:t>MOTHERHOOD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</a:p>
          <a:p>
            <a:pPr algn="ctr"/>
            <a:r>
              <a:rPr lang="en-US" sz="4000" dirty="0"/>
              <a:t>and human time.</a:t>
            </a:r>
            <a:endParaRPr lang="it-IT" sz="40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dirty="0"/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ADEC45E1-EBE4-20F1-0F90-238624F2D550}"/>
              </a:ext>
            </a:extLst>
          </p:cNvPr>
          <p:cNvSpPr/>
          <p:nvPr/>
        </p:nvSpPr>
        <p:spPr>
          <a:xfrm>
            <a:off x="12449879" y="2785855"/>
            <a:ext cx="11031273" cy="98966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it-IT" dirty="0"/>
              <a:t>B</a:t>
            </a:r>
            <a:endParaRPr dirty="0"/>
          </a:p>
        </p:txBody>
      </p:sp>
      <p:sp>
        <p:nvSpPr>
          <p:cNvPr id="58" name="Slide Number">
            <a:extLst>
              <a:ext uri="{FF2B5EF4-FFF2-40B4-BE49-F238E27FC236}">
                <a16:creationId xmlns:a16="http://schemas.microsoft.com/office/drawing/2014/main" id="{3176E6B5-67E5-4A9D-CB70-A613E39444C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848611" y="13110505"/>
            <a:ext cx="153964" cy="283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389785-E81B-EF54-98CE-D8F780E4D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79" y="2458662"/>
            <a:ext cx="11031272" cy="110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183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AE3C4-C257-C00A-4D30-ECD2A783B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title">
            <a:extLst>
              <a:ext uri="{FF2B5EF4-FFF2-40B4-BE49-F238E27FC236}">
                <a16:creationId xmlns:a16="http://schemas.microsoft.com/office/drawing/2014/main" id="{7F3C2472-EBFF-18AB-09E1-2197B01DC5F3}"/>
              </a:ext>
            </a:extLst>
          </p:cNvPr>
          <p:cNvSpPr txBox="1"/>
          <p:nvPr/>
        </p:nvSpPr>
        <p:spPr>
          <a:xfrm>
            <a:off x="902848" y="736943"/>
            <a:ext cx="369331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/>
              <a:t>WHAT?</a:t>
            </a:r>
            <a:endParaRPr dirty="0"/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C3BB073D-FCDF-69C2-AFA9-6D0BB50F9520}"/>
              </a:ext>
            </a:extLst>
          </p:cNvPr>
          <p:cNvSpPr txBox="1"/>
          <p:nvPr/>
        </p:nvSpPr>
        <p:spPr>
          <a:xfrm>
            <a:off x="902849" y="3189840"/>
            <a:ext cx="10445732" cy="93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600" b="1" dirty="0"/>
              <a:t>THE CONCRETE SOLUTION: </a:t>
            </a:r>
            <a:r>
              <a:rPr lang="en-US" sz="3600" b="1" dirty="0">
                <a:solidFill>
                  <a:schemeClr val="accent5"/>
                </a:solidFill>
              </a:rPr>
              <a:t>ROBOTICS</a:t>
            </a:r>
            <a:r>
              <a:rPr lang="en-US" sz="3600" b="1" dirty="0"/>
              <a:t> AND </a:t>
            </a:r>
            <a:r>
              <a:rPr lang="en-US" sz="3600" b="1" dirty="0">
                <a:solidFill>
                  <a:schemeClr val="accent5"/>
                </a:solidFill>
              </a:rPr>
              <a:t>HARMONY</a:t>
            </a:r>
          </a:p>
          <a:p>
            <a:pPr algn="ctr"/>
            <a:endParaRPr lang="en-US" sz="3600" dirty="0"/>
          </a:p>
          <a:p>
            <a:pPr algn="ctr"/>
            <a:endParaRPr lang="it-IT" sz="3600" dirty="0"/>
          </a:p>
          <a:p>
            <a:pPr algn="ctr"/>
            <a:r>
              <a:rPr lang="en-US" sz="4000" b="1" dirty="0"/>
              <a:t>D.U.S.E.</a:t>
            </a:r>
            <a:r>
              <a:rPr lang="en-US" sz="4000" dirty="0"/>
              <a:t> is a </a:t>
            </a:r>
            <a:r>
              <a:rPr lang="en-US" sz="4000" b="1" dirty="0">
                <a:solidFill>
                  <a:schemeClr val="accent5"/>
                </a:solidFill>
              </a:rPr>
              <a:t>LIVING LAB</a:t>
            </a:r>
            <a:r>
              <a:rPr lang="en-US" sz="4000" dirty="0"/>
              <a:t>, </a:t>
            </a:r>
          </a:p>
          <a:p>
            <a:pPr algn="ctr"/>
            <a:r>
              <a:rPr lang="en-US" sz="4000" dirty="0"/>
              <a:t>a </a:t>
            </a:r>
            <a:r>
              <a:rPr lang="en-US" sz="4000" b="1" dirty="0">
                <a:solidFill>
                  <a:schemeClr val="accent5"/>
                </a:solidFill>
              </a:rPr>
              <a:t>LIVING ORGANISM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</a:p>
          <a:p>
            <a:pPr algn="ctr"/>
            <a:r>
              <a:rPr lang="en-US" sz="4000" dirty="0"/>
              <a:t>where the 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WHEELED HUMANOID ASSISTANT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4000" dirty="0"/>
              <a:t>takes on the most burdensome tasks.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A </a:t>
            </a:r>
            <a:r>
              <a:rPr lang="en-US" sz="4000" b="1" dirty="0">
                <a:solidFill>
                  <a:schemeClr val="accent5"/>
                </a:solidFill>
              </a:rPr>
              <a:t>BIO-ARCHITECTURAL</a:t>
            </a:r>
            <a:r>
              <a:rPr lang="en-US" sz="4000" dirty="0"/>
              <a:t> space </a:t>
            </a:r>
          </a:p>
          <a:p>
            <a:pPr algn="ctr"/>
            <a:r>
              <a:rPr lang="en-US" sz="4000" dirty="0"/>
              <a:t>that nourishes the soul through 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SOLAR HARMONY</a:t>
            </a:r>
            <a:r>
              <a:rPr lang="en-US" sz="4000" dirty="0">
                <a:solidFill>
                  <a:schemeClr val="accent5"/>
                </a:solidFill>
              </a:rPr>
              <a:t>  </a:t>
            </a:r>
            <a:r>
              <a:rPr lang="en-US" sz="4000" dirty="0"/>
              <a:t>and </a:t>
            </a:r>
            <a:r>
              <a:rPr lang="en-US" sz="4000" b="1" dirty="0">
                <a:solidFill>
                  <a:schemeClr val="accent5"/>
                </a:solidFill>
              </a:rPr>
              <a:t>SACRED GEOMETRY</a:t>
            </a:r>
            <a:r>
              <a:rPr lang="en-US" sz="4000" dirty="0">
                <a:solidFill>
                  <a:schemeClr val="accent5"/>
                </a:solidFill>
              </a:rPr>
              <a:t>.</a:t>
            </a:r>
            <a:endParaRPr lang="it-IT" sz="4000" dirty="0">
              <a:solidFill>
                <a:schemeClr val="accent5"/>
              </a:solidFill>
            </a:endParaRPr>
          </a:p>
          <a:p>
            <a:endParaRPr lang="it-IT" dirty="0"/>
          </a:p>
          <a:p>
            <a:endParaRPr dirty="0"/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9596182F-2903-8E2D-61C6-B8A725A075A2}"/>
              </a:ext>
            </a:extLst>
          </p:cNvPr>
          <p:cNvSpPr/>
          <p:nvPr/>
        </p:nvSpPr>
        <p:spPr>
          <a:xfrm>
            <a:off x="12446000" y="2870200"/>
            <a:ext cx="11031273" cy="98966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" name="Slide Number">
            <a:extLst>
              <a:ext uri="{FF2B5EF4-FFF2-40B4-BE49-F238E27FC236}">
                <a16:creationId xmlns:a16="http://schemas.microsoft.com/office/drawing/2014/main" id="{2BB28590-4E61-1C52-9CC1-6FB25EA23AC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848611" y="13110505"/>
            <a:ext cx="153964" cy="283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244937-6636-36B7-ECF7-D0F07409F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0" y="2221128"/>
            <a:ext cx="11031272" cy="110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655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0986A-8BDA-4FCE-7309-D5196D5E9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title">
            <a:extLst>
              <a:ext uri="{FF2B5EF4-FFF2-40B4-BE49-F238E27FC236}">
                <a16:creationId xmlns:a16="http://schemas.microsoft.com/office/drawing/2014/main" id="{B7888D8D-A62B-19F2-1783-9CFE35820095}"/>
              </a:ext>
            </a:extLst>
          </p:cNvPr>
          <p:cNvSpPr txBox="1"/>
          <p:nvPr/>
        </p:nvSpPr>
        <p:spPr>
          <a:xfrm>
            <a:off x="902848" y="736943"/>
            <a:ext cx="318035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/>
              <a:t>HOW?</a:t>
            </a:r>
            <a:endParaRPr dirty="0"/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2FC24E47-A08A-03D8-4D72-EFA0AF95FBED}"/>
              </a:ext>
            </a:extLst>
          </p:cNvPr>
          <p:cNvSpPr txBox="1"/>
          <p:nvPr/>
        </p:nvSpPr>
        <p:spPr>
          <a:xfrm>
            <a:off x="100209" y="3311819"/>
            <a:ext cx="12091792" cy="902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b="1" dirty="0"/>
              <a:t>ENGINEERING RIGOR AND 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TECHNOLOGICAL SOVEREIGNTY</a:t>
            </a:r>
          </a:p>
          <a:p>
            <a:endParaRPr lang="en-US" sz="4000" dirty="0"/>
          </a:p>
          <a:p>
            <a:pPr algn="ctr"/>
            <a:r>
              <a:rPr lang="en-US" sz="4000" dirty="0"/>
              <a:t>Robots on </a:t>
            </a:r>
            <a:r>
              <a:rPr lang="en-US" sz="4000" b="1" dirty="0">
                <a:solidFill>
                  <a:schemeClr val="accent5"/>
                </a:solidFill>
              </a:rPr>
              <a:t>WHEELS</a:t>
            </a:r>
            <a:r>
              <a:rPr lang="en-US" sz="4000" dirty="0"/>
              <a:t> to ensure stability, efficiency, and the </a:t>
            </a:r>
            <a:r>
              <a:rPr lang="en-US" sz="4000" b="1" dirty="0">
                <a:solidFill>
                  <a:schemeClr val="accent5"/>
                </a:solidFill>
              </a:rPr>
              <a:t>DEMOCRATIZATION</a:t>
            </a:r>
            <a:r>
              <a:rPr lang="en-US" sz="4000" dirty="0"/>
              <a:t> of costs.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We use </a:t>
            </a:r>
            <a:r>
              <a:rPr lang="en-US" sz="4000" b="1" dirty="0">
                <a:solidFill>
                  <a:schemeClr val="accent5"/>
                </a:solidFill>
              </a:rPr>
              <a:t>NATURAL MATERIALS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</a:p>
          <a:p>
            <a:pPr algn="ctr"/>
            <a:r>
              <a:rPr lang="en-US" sz="4000" dirty="0"/>
              <a:t>in collaboration with </a:t>
            </a:r>
          </a:p>
          <a:p>
            <a:pPr algn="ctr"/>
            <a:r>
              <a:rPr lang="en-US" sz="4000" dirty="0"/>
              <a:t>the Russian excellence of the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SKIF</a:t>
            </a:r>
            <a:r>
              <a:rPr lang="en-US" sz="4000" b="1" dirty="0"/>
              <a:t> center in </a:t>
            </a:r>
            <a:r>
              <a:rPr lang="en-US" sz="4000" b="1" dirty="0">
                <a:solidFill>
                  <a:schemeClr val="accent5"/>
                </a:solidFill>
              </a:rPr>
              <a:t>NOVOSIBIRSK</a:t>
            </a:r>
            <a:r>
              <a:rPr lang="en-US" sz="4000" b="1" dirty="0"/>
              <a:t>.</a:t>
            </a:r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Managing every process through the power of </a:t>
            </a:r>
          </a:p>
          <a:p>
            <a:pPr algn="ctr"/>
            <a:r>
              <a:rPr lang="en-US" sz="4000" b="1" dirty="0">
                <a:solidFill>
                  <a:schemeClr val="accent5"/>
                </a:solidFill>
              </a:rPr>
              <a:t>5D BIM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  <a:r>
              <a:rPr lang="en-US" sz="4000" dirty="0"/>
              <a:t>and </a:t>
            </a:r>
            <a:r>
              <a:rPr lang="en-US" sz="4000" b="1" dirty="0">
                <a:solidFill>
                  <a:schemeClr val="accent5"/>
                </a:solidFill>
              </a:rPr>
              <a:t>VIRTUAL COMMISSIONING</a:t>
            </a:r>
            <a:r>
              <a:rPr lang="en-US" sz="4000" dirty="0"/>
              <a:t>.</a:t>
            </a:r>
          </a:p>
          <a:p>
            <a:pPr algn="just"/>
            <a:endParaRPr lang="it-IT" dirty="0"/>
          </a:p>
          <a:p>
            <a:r>
              <a:rPr lang="it-IT" dirty="0"/>
              <a:t> </a:t>
            </a:r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A9F63F59-5619-8943-7976-18EA5EEF23F5}"/>
              </a:ext>
            </a:extLst>
          </p:cNvPr>
          <p:cNvSpPr/>
          <p:nvPr/>
        </p:nvSpPr>
        <p:spPr>
          <a:xfrm>
            <a:off x="12446000" y="2870200"/>
            <a:ext cx="11031273" cy="98966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" name="Slide Number">
            <a:extLst>
              <a:ext uri="{FF2B5EF4-FFF2-40B4-BE49-F238E27FC236}">
                <a16:creationId xmlns:a16="http://schemas.microsoft.com/office/drawing/2014/main" id="{AD62C4CD-C05F-53BD-7A17-0853779019C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848611" y="13110505"/>
            <a:ext cx="153964" cy="283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FE2EB35-D986-88D6-3A9B-7BEEC12FD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999" y="2363023"/>
            <a:ext cx="11031273" cy="110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175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95B6A-694A-931C-963C-E36044A8C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title">
            <a:extLst>
              <a:ext uri="{FF2B5EF4-FFF2-40B4-BE49-F238E27FC236}">
                <a16:creationId xmlns:a16="http://schemas.microsoft.com/office/drawing/2014/main" id="{7C1D5B01-8551-59FF-9781-25A7D435E341}"/>
              </a:ext>
            </a:extLst>
          </p:cNvPr>
          <p:cNvSpPr txBox="1"/>
          <p:nvPr/>
        </p:nvSpPr>
        <p:spPr>
          <a:xfrm>
            <a:off x="902848" y="736943"/>
            <a:ext cx="837088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/>
              <a:t>GLOBAL IMPACT</a:t>
            </a:r>
            <a:endParaRPr dirty="0"/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A7E6534A-36C3-DDDC-C5E2-16E357163C50}"/>
              </a:ext>
            </a:extLst>
          </p:cNvPr>
          <p:cNvSpPr txBox="1"/>
          <p:nvPr/>
        </p:nvSpPr>
        <p:spPr>
          <a:xfrm>
            <a:off x="902848" y="7600327"/>
            <a:ext cx="988460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860C755F-E5AB-CD03-A8CA-B0B70A9CD1EF}"/>
              </a:ext>
            </a:extLst>
          </p:cNvPr>
          <p:cNvSpPr/>
          <p:nvPr/>
        </p:nvSpPr>
        <p:spPr>
          <a:xfrm>
            <a:off x="16194429" y="4457700"/>
            <a:ext cx="3641422" cy="83091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" name="Slide Number">
            <a:extLst>
              <a:ext uri="{FF2B5EF4-FFF2-40B4-BE49-F238E27FC236}">
                <a16:creationId xmlns:a16="http://schemas.microsoft.com/office/drawing/2014/main" id="{73F6546C-4E38-0CD4-3405-D4DEBE15794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848611" y="13110505"/>
            <a:ext cx="153964" cy="283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61AE9-F305-21CC-AD93-90EE91FADC70}"/>
              </a:ext>
            </a:extLst>
          </p:cNvPr>
          <p:cNvSpPr txBox="1"/>
          <p:nvPr/>
        </p:nvSpPr>
        <p:spPr>
          <a:xfrm>
            <a:off x="432486" y="2656704"/>
            <a:ext cx="9687698" cy="8710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WELL-BEING CELL FOR A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MULTIPOLAR WORLD</a:t>
            </a:r>
          </a:p>
          <a:p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 COMPUTING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guarantee </a:t>
            </a:r>
          </a:p>
          <a:p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SOVEREIGNTY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works within the home, protecting family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D.U.S.E.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transforms the Smart City into a </a:t>
            </a:r>
          </a:p>
          <a:p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CITY</a:t>
            </a:r>
            <a:r>
              <a:rPr lang="en-US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generates </a:t>
            </a:r>
          </a:p>
          <a:p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HAPPINESS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LONGEVITY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7BD26C-F935-0207-33E9-C708745E5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305" y="2328132"/>
            <a:ext cx="7282845" cy="1092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35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77235-B871-0289-2DE9-506CDC921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>
            <a:extLst>
              <a:ext uri="{FF2B5EF4-FFF2-40B4-BE49-F238E27FC236}">
                <a16:creationId xmlns:a16="http://schemas.microsoft.com/office/drawing/2014/main" id="{B92AB382-9D65-C1C9-121C-7960790A3AB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848611" y="13110505"/>
            <a:ext cx="153964" cy="283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651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FE2665D-6B53-4E58-D2BA-3CB562471C49}"/>
              </a:ext>
            </a:extLst>
          </p:cNvPr>
          <p:cNvSpPr/>
          <p:nvPr/>
        </p:nvSpPr>
        <p:spPr>
          <a:xfrm>
            <a:off x="166255" y="1152478"/>
            <a:ext cx="12141075" cy="1142877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MEGATRENDS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</a:p>
          <a:p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D.U.S.E.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delivers results: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time for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DEMOGRAPHY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SOVEREIGNTY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Russian robotics, and integrating the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BRICS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a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urban model. </a:t>
            </a:r>
          </a:p>
          <a:p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the practical realization of the </a:t>
            </a:r>
          </a:p>
          <a:p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envisioned by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PUTIN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ELEONORA DUSE</a:t>
            </a:r>
            <a:r>
              <a:rPr lang="en-US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stripped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superfluous from theater,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strip away toxic concrete </a:t>
            </a:r>
          </a:p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THEATER OF LIFE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6B25915-F832-508D-EE40-64A6DF24E386}"/>
              </a:ext>
            </a:extLst>
          </p:cNvPr>
          <p:cNvSpPr/>
          <p:nvPr/>
        </p:nvSpPr>
        <p:spPr>
          <a:xfrm>
            <a:off x="13725576" y="9672275"/>
            <a:ext cx="10123035" cy="2903359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5"/>
                </a:solidFill>
              </a:rPr>
              <a:t>«Drawing on the principles and wisdom of nature... to support quality of life and active longevity.»</a:t>
            </a:r>
          </a:p>
          <a:p>
            <a:pPr algn="just"/>
            <a:r>
              <a:rPr lang="en-US" sz="3200" b="1" i="1" dirty="0">
                <a:solidFill>
                  <a:schemeClr val="accent5"/>
                </a:solidFill>
              </a:rPr>
              <a:t>VLADIMIR PUTIN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  <a:p>
            <a:pPr algn="just"/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az-Cyrl-AZ" sz="5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endParaRPr lang="en-US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9E6DAC-189A-3B90-C8B4-B1251D999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576" y="2679136"/>
            <a:ext cx="10123035" cy="62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036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60F55A-A019-A181-782F-FA5CCB89C5B2}"/>
              </a:ext>
            </a:extLst>
          </p:cNvPr>
          <p:cNvSpPr txBox="1"/>
          <p:nvPr/>
        </p:nvSpPr>
        <p:spPr>
          <a:xfrm>
            <a:off x="154379" y="558141"/>
            <a:ext cx="11245934" cy="12895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FFFF"/>
                </a:solidFill>
              </a:rPr>
              <a:t>THE </a:t>
            </a:r>
            <a:r>
              <a:rPr lang="en-US" sz="3200" b="1" dirty="0">
                <a:solidFill>
                  <a:schemeClr val="accent5"/>
                </a:solidFill>
              </a:rPr>
              <a:t>DEMOCRATIC </a:t>
            </a:r>
            <a:r>
              <a:rPr lang="en-US" sz="3200" b="1" dirty="0">
                <a:solidFill>
                  <a:srgbClr val="FFFFFF"/>
                </a:solidFill>
              </a:rPr>
              <a:t>HUMANOID</a:t>
            </a:r>
          </a:p>
          <a:p>
            <a:pPr algn="l"/>
            <a:endParaRPr lang="en-US" sz="3200" b="1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rgbClr val="FFFFFF"/>
                </a:solidFill>
              </a:rPr>
              <a:t>THE </a:t>
            </a:r>
            <a:r>
              <a:rPr lang="en-US" sz="3200" b="1" dirty="0">
                <a:solidFill>
                  <a:schemeClr val="accent5"/>
                </a:solidFill>
              </a:rPr>
              <a:t>WHEEL</a:t>
            </a:r>
            <a:r>
              <a:rPr lang="en-US" sz="3200" b="1" dirty="0">
                <a:solidFill>
                  <a:srgbClr val="FFFFFF"/>
                </a:solidFill>
              </a:rPr>
              <a:t> AS A CHOICE OF CIVILIZATION AND DEMOCRACY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chemeClr val="accent5"/>
                </a:solidFill>
              </a:rPr>
              <a:t>D.U.S.E.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rejects expensive, bipedal “</a:t>
            </a:r>
            <a:r>
              <a:rPr lang="en-US" sz="3200" b="1" dirty="0">
                <a:solidFill>
                  <a:schemeClr val="accent5"/>
                </a:solidFill>
              </a:rPr>
              <a:t>LUXURY</a:t>
            </a:r>
            <a:r>
              <a:rPr lang="en-US" sz="3200" dirty="0">
                <a:solidFill>
                  <a:srgbClr val="FFFFFF"/>
                </a:solidFill>
              </a:rPr>
              <a:t>" robots in favor of a pragmatic, universal solution. By removing </a:t>
            </a:r>
            <a:r>
              <a:rPr lang="en-US" sz="3200" b="1" dirty="0">
                <a:solidFill>
                  <a:schemeClr val="accent5"/>
                </a:solidFill>
              </a:rPr>
              <a:t>ARCHITECTURAL BARRIERS</a:t>
            </a:r>
            <a:r>
              <a:rPr lang="en-US" sz="3200" dirty="0">
                <a:solidFill>
                  <a:srgbClr val="FFFFFF"/>
                </a:solidFill>
              </a:rPr>
              <a:t>, we make legs unnecessary.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chemeClr val="accent5"/>
                </a:solidFill>
              </a:rPr>
              <a:t>DEMOCRATIC EFFICIENCY</a:t>
            </a:r>
            <a:r>
              <a:rPr lang="en-US" sz="3200" b="1" dirty="0">
                <a:solidFill>
                  <a:srgbClr val="FFFFFF"/>
                </a:solidFill>
              </a:rPr>
              <a:t>:</a:t>
            </a:r>
            <a:r>
              <a:rPr lang="en-US" sz="3200" dirty="0">
                <a:solidFill>
                  <a:srgbClr val="FFFFFF"/>
                </a:solidFill>
              </a:rPr>
              <a:t> Wheeled robotics are stable, safe, and cost-effective. This is </a:t>
            </a:r>
            <a:r>
              <a:rPr lang="en-US" sz="3200" b="1" dirty="0">
                <a:solidFill>
                  <a:schemeClr val="accent5"/>
                </a:solidFill>
              </a:rPr>
              <a:t>ROBOTICS FOR FAMILIES</a:t>
            </a:r>
            <a:r>
              <a:rPr lang="en-US" sz="3200" dirty="0">
                <a:solidFill>
                  <a:srgbClr val="FFFFFF"/>
                </a:solidFill>
              </a:rPr>
              <a:t>, not just for the elite. It ensures reliability: a wheeled assistant doesn't fall and consumes less energy.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chemeClr val="accent5"/>
                </a:solidFill>
              </a:rPr>
              <a:t>UNIVERSAL DESIGN</a:t>
            </a:r>
            <a:r>
              <a:rPr lang="en-US" sz="3200" b="1" dirty="0">
                <a:solidFill>
                  <a:srgbClr val="FFFFFF"/>
                </a:solidFill>
              </a:rPr>
              <a:t>:</a:t>
            </a:r>
            <a:r>
              <a:rPr lang="en-US" sz="3200" dirty="0">
                <a:solidFill>
                  <a:srgbClr val="FFFFFF"/>
                </a:solidFill>
              </a:rPr>
              <a:t> In a "</a:t>
            </a:r>
            <a:r>
              <a:rPr lang="en-US" sz="3200" b="1" dirty="0">
                <a:solidFill>
                  <a:schemeClr val="accent5"/>
                </a:solidFill>
              </a:rPr>
              <a:t>ZERO-BARRIER</a:t>
            </a:r>
            <a:r>
              <a:rPr lang="en-US" sz="3200" dirty="0">
                <a:solidFill>
                  <a:srgbClr val="FFFFFF"/>
                </a:solidFill>
              </a:rPr>
              <a:t>" environment, the wheeled robot, the elderly with a walker, and the child in a stroller share the same space in </a:t>
            </a:r>
            <a:r>
              <a:rPr lang="en-US" sz="3200" b="1" dirty="0">
                <a:solidFill>
                  <a:schemeClr val="accent5"/>
                </a:solidFill>
              </a:rPr>
              <a:t>HARMONY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b="1" dirty="0">
                <a:solidFill>
                  <a:schemeClr val="accent5"/>
                </a:solidFill>
              </a:rPr>
              <a:t>EURASIAN SYNERGY</a:t>
            </a:r>
            <a:r>
              <a:rPr lang="en-US" sz="3200" b="1" dirty="0">
                <a:solidFill>
                  <a:srgbClr val="FFFFFF"/>
                </a:solidFill>
              </a:rPr>
              <a:t>:</a:t>
            </a:r>
            <a:r>
              <a:rPr lang="en-US" sz="3200" dirty="0">
                <a:solidFill>
                  <a:srgbClr val="FFFFFF"/>
                </a:solidFill>
              </a:rPr>
              <a:t> We combine </a:t>
            </a:r>
            <a:r>
              <a:rPr lang="en-US" sz="3200" b="1" dirty="0">
                <a:solidFill>
                  <a:schemeClr val="accent5"/>
                </a:solidFill>
              </a:rPr>
              <a:t>CHINESE HARDWARE</a:t>
            </a:r>
            <a:r>
              <a:rPr lang="en-US" sz="3200" dirty="0">
                <a:solidFill>
                  <a:srgbClr val="FFFFFF"/>
                </a:solidFill>
              </a:rPr>
              <a:t> (manufacturing power) with </a:t>
            </a:r>
            <a:r>
              <a:rPr lang="en-US" sz="3200" b="1" dirty="0">
                <a:solidFill>
                  <a:schemeClr val="accent5"/>
                </a:solidFill>
              </a:rPr>
              <a:t>RUSSIAN SOFTWARE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(algorithmic logic) to focus all energy on </a:t>
            </a:r>
            <a:r>
              <a:rPr lang="en-US" sz="3200" b="1" dirty="0">
                <a:solidFill>
                  <a:schemeClr val="accent5"/>
                </a:solidFill>
              </a:rPr>
              <a:t>CARE</a:t>
            </a:r>
            <a:r>
              <a:rPr lang="en-US" sz="3200" dirty="0">
                <a:solidFill>
                  <a:srgbClr val="FFFFFF"/>
                </a:solidFill>
              </a:rPr>
              <a:t> not on the complexity of movement.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If we eliminate the step from architecture, we eliminate the unnecessary cost from technology. The wheel is the engine of a </a:t>
            </a:r>
            <a:r>
              <a:rPr lang="en-US" sz="3200" b="1" dirty="0">
                <a:solidFill>
                  <a:schemeClr val="accent5"/>
                </a:solidFill>
              </a:rPr>
              <a:t>NEW COLLECTIVE SERENITY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7811C6-636E-9DCF-8EB2-B373B7CBE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006931"/>
            <a:ext cx="9158843" cy="61058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8FA57B-6792-CF68-7ED7-F2931BD9B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7411354"/>
            <a:ext cx="9158843" cy="61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78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376F1D-7B26-BAE4-0550-05B4D6C91F74}"/>
              </a:ext>
            </a:extLst>
          </p:cNvPr>
          <p:cNvSpPr txBox="1"/>
          <p:nvPr/>
        </p:nvSpPr>
        <p:spPr>
          <a:xfrm>
            <a:off x="178131" y="166256"/>
            <a:ext cx="11887200" cy="12157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800" b="1" dirty="0">
                <a:solidFill>
                  <a:srgbClr val="FFFFFF"/>
                </a:solidFill>
              </a:rPr>
              <a:t>THE </a:t>
            </a:r>
            <a:r>
              <a:rPr lang="en-US" sz="2800" b="1" dirty="0">
                <a:solidFill>
                  <a:schemeClr val="accent5"/>
                </a:solidFill>
              </a:rPr>
              <a:t>SOUL</a:t>
            </a:r>
            <a:r>
              <a:rPr lang="en-US" sz="2800" b="1" dirty="0">
                <a:solidFill>
                  <a:srgbClr val="FFFFFF"/>
                </a:solidFill>
              </a:rPr>
              <a:t> OF THE PROJECT: BEYOND THE TECHNOCRATIC CITY</a:t>
            </a:r>
          </a:p>
          <a:p>
            <a:pPr algn="just">
              <a:buNone/>
            </a:pPr>
            <a:endParaRPr lang="en-US" sz="2800" b="1" dirty="0">
              <a:solidFill>
                <a:srgbClr val="FFFFFF"/>
              </a:solidFill>
            </a:endParaRPr>
          </a:p>
          <a:p>
            <a:pPr algn="just">
              <a:buNone/>
            </a:pPr>
            <a:r>
              <a:rPr lang="en-US" sz="2800" b="1" dirty="0">
                <a:solidFill>
                  <a:schemeClr val="accent5"/>
                </a:solidFill>
              </a:rPr>
              <a:t>D.U.S.E.</a:t>
            </a:r>
            <a:r>
              <a:rPr lang="en-US" sz="2800" b="1" dirty="0">
                <a:solidFill>
                  <a:srgbClr val="FFFFFF"/>
                </a:solidFill>
              </a:rPr>
              <a:t>: THE "</a:t>
            </a:r>
            <a:r>
              <a:rPr lang="en-US" sz="2800" b="1" dirty="0">
                <a:solidFill>
                  <a:schemeClr val="accent5"/>
                </a:solidFill>
              </a:rPr>
              <a:t>SENSING</a:t>
            </a:r>
            <a:r>
              <a:rPr lang="en-US" sz="2800" b="1" dirty="0">
                <a:solidFill>
                  <a:srgbClr val="FFFFFF"/>
                </a:solidFill>
              </a:rPr>
              <a:t>" CITY VS. THE TECHNOCRATIC MACHINE</a:t>
            </a:r>
            <a:endParaRPr lang="en-US" sz="2800" dirty="0">
              <a:solidFill>
                <a:srgbClr val="FFFFFF"/>
              </a:solidFill>
            </a:endParaRPr>
          </a:p>
          <a:p>
            <a:pPr algn="just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algn="just">
              <a:buNone/>
            </a:pPr>
            <a:r>
              <a:rPr lang="en-US" sz="2800" dirty="0">
                <a:solidFill>
                  <a:srgbClr val="FFFFFF"/>
                </a:solidFill>
              </a:rPr>
              <a:t>Current Smart Cities (Songdo, Neom, Masdar) are failing their human promise. They are "Ghost Cities" or "Vertical Panopticons"—efficient but soulless, designed for performance rather than people. </a:t>
            </a:r>
          </a:p>
          <a:p>
            <a:pPr algn="just">
              <a:buNone/>
            </a:pPr>
            <a:endParaRPr lang="en-US" sz="2800" b="1" dirty="0">
              <a:solidFill>
                <a:srgbClr val="FFFFFF"/>
              </a:solidFill>
            </a:endParaRPr>
          </a:p>
          <a:p>
            <a:pPr algn="just">
              <a:buNone/>
            </a:pPr>
            <a:r>
              <a:rPr lang="en-US" sz="2800" b="1" dirty="0">
                <a:solidFill>
                  <a:schemeClr val="accent5"/>
                </a:solidFill>
              </a:rPr>
              <a:t>D.U.S.E. </a:t>
            </a:r>
            <a:r>
              <a:rPr lang="en-US" sz="2800" dirty="0">
                <a:solidFill>
                  <a:srgbClr val="FFFFFF"/>
                </a:solidFill>
              </a:rPr>
              <a:t>breaks this paradigm by putting the </a:t>
            </a:r>
            <a:r>
              <a:rPr lang="en-US" sz="2800" b="1" dirty="0">
                <a:solidFill>
                  <a:srgbClr val="FFFFFF"/>
                </a:solidFill>
              </a:rPr>
              <a:t>“</a:t>
            </a:r>
            <a:r>
              <a:rPr lang="en-US" sz="2800" b="1" dirty="0">
                <a:solidFill>
                  <a:schemeClr val="accent5"/>
                </a:solidFill>
              </a:rPr>
              <a:t>SOUL</a:t>
            </a:r>
            <a:r>
              <a:rPr lang="en-US" sz="2800" b="1" dirty="0">
                <a:solidFill>
                  <a:srgbClr val="FFFFFF"/>
                </a:solidFill>
              </a:rPr>
              <a:t>" </a:t>
            </a:r>
            <a:r>
              <a:rPr lang="en-US" sz="2800" dirty="0">
                <a:solidFill>
                  <a:srgbClr val="FFFFFF"/>
                </a:solidFill>
              </a:rPr>
              <a:t>back into architecture</a:t>
            </a:r>
            <a:r>
              <a:rPr lang="en-US" sz="2800" b="1" dirty="0">
                <a:solidFill>
                  <a:srgbClr val="FFFFFF"/>
                </a:solidFill>
              </a:rPr>
              <a:t>.</a:t>
            </a:r>
          </a:p>
          <a:p>
            <a:pPr algn="just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algn="just"/>
            <a:r>
              <a:rPr lang="en-US" sz="2800" b="1" dirty="0">
                <a:solidFill>
                  <a:schemeClr val="accent5"/>
                </a:solidFill>
              </a:rPr>
              <a:t>HORIZONTAL HARMONY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We reject "</a:t>
            </a:r>
            <a:r>
              <a:rPr lang="en-US" sz="2800" b="1" dirty="0">
                <a:solidFill>
                  <a:schemeClr val="accent5"/>
                </a:solidFill>
              </a:rPr>
              <a:t>DYSTOPIAN VERTICALITY</a:t>
            </a:r>
            <a:r>
              <a:rPr lang="en-US" sz="2800" dirty="0">
                <a:solidFill>
                  <a:srgbClr val="FFFFFF"/>
                </a:solidFill>
              </a:rPr>
              <a:t>." We choose the </a:t>
            </a:r>
            <a:r>
              <a:rPr lang="en-US" sz="2800" b="1" dirty="0">
                <a:solidFill>
                  <a:schemeClr val="accent5"/>
                </a:solidFill>
              </a:rPr>
              <a:t>EARTH</a:t>
            </a:r>
            <a:r>
              <a:rPr lang="en-US" sz="2800" dirty="0">
                <a:solidFill>
                  <a:srgbClr val="FFFFFF"/>
                </a:solidFill>
              </a:rPr>
              <a:t>  over the Sky, developing horizontally to ensure universal accessibility and human scale.</a:t>
            </a:r>
          </a:p>
          <a:p>
            <a:pPr algn="just"/>
            <a:endParaRPr lang="en-US" sz="2800" dirty="0">
              <a:solidFill>
                <a:srgbClr val="FFFFFF"/>
              </a:solidFill>
            </a:endParaRPr>
          </a:p>
          <a:p>
            <a:pPr algn="just"/>
            <a:r>
              <a:rPr lang="en-US" sz="2800" b="1" dirty="0">
                <a:solidFill>
                  <a:schemeClr val="accent5"/>
                </a:solidFill>
              </a:rPr>
              <a:t>BIO-ARCHITECTURE &amp; SACRED GEOMETRY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We use living materials</a:t>
            </a:r>
          </a:p>
          <a:p>
            <a:pPr algn="just"/>
            <a:r>
              <a:rPr lang="en-US" sz="2800" dirty="0">
                <a:solidFill>
                  <a:srgbClr val="FFFFFF"/>
                </a:solidFill>
              </a:rPr>
              <a:t>—</a:t>
            </a:r>
            <a:r>
              <a:rPr lang="en-US" sz="2800" b="1" dirty="0">
                <a:solidFill>
                  <a:schemeClr val="accent5"/>
                </a:solidFill>
              </a:rPr>
              <a:t>ADOBE</a:t>
            </a:r>
            <a:r>
              <a:rPr lang="en-US" sz="2800" dirty="0">
                <a:solidFill>
                  <a:srgbClr val="FFFFFF"/>
                </a:solidFill>
              </a:rPr>
              <a:t> (Raw Earth), </a:t>
            </a:r>
            <a:r>
              <a:rPr lang="en-US" sz="2800" b="1" dirty="0">
                <a:solidFill>
                  <a:schemeClr val="accent5"/>
                </a:solidFill>
              </a:rPr>
              <a:t>WOOD</a:t>
            </a:r>
            <a:r>
              <a:rPr lang="en-US" sz="2800" dirty="0">
                <a:solidFill>
                  <a:srgbClr val="FFFFFF"/>
                </a:solidFill>
              </a:rPr>
              <a:t>, and </a:t>
            </a:r>
            <a:r>
              <a:rPr lang="en-US" sz="2800" b="1" dirty="0">
                <a:solidFill>
                  <a:schemeClr val="accent5"/>
                </a:solidFill>
              </a:rPr>
              <a:t>NATURAL LIME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</a:p>
          <a:p>
            <a:pPr algn="just"/>
            <a:r>
              <a:rPr lang="en-US" sz="2800" dirty="0">
                <a:solidFill>
                  <a:srgbClr val="FFFFFF"/>
                </a:solidFill>
              </a:rPr>
              <a:t>Integrated with the </a:t>
            </a:r>
            <a:r>
              <a:rPr lang="en-US" sz="2800" b="1" dirty="0">
                <a:solidFill>
                  <a:schemeClr val="accent5"/>
                </a:solidFill>
              </a:rPr>
              <a:t>GOLDEN RATIO</a:t>
            </a:r>
            <a:r>
              <a:rPr lang="en-US" sz="2800" dirty="0">
                <a:solidFill>
                  <a:srgbClr val="FFFFFF"/>
                </a:solidFill>
              </a:rPr>
              <a:t>, these spaces resonate with human </a:t>
            </a:r>
          </a:p>
          <a:p>
            <a:pPr algn="just"/>
            <a:r>
              <a:rPr lang="en-US" sz="2800" dirty="0">
                <a:solidFill>
                  <a:srgbClr val="FFFFFF"/>
                </a:solidFill>
              </a:rPr>
              <a:t>biology, reducing stress and nurturing mental health.</a:t>
            </a:r>
          </a:p>
          <a:p>
            <a:pPr algn="just"/>
            <a:endParaRPr lang="en-US" sz="2800" dirty="0">
              <a:solidFill>
                <a:srgbClr val="FFFFFF"/>
              </a:solidFill>
            </a:endParaRPr>
          </a:p>
          <a:p>
            <a:pPr algn="just"/>
            <a:r>
              <a:rPr lang="en-US" sz="2800" b="1" dirty="0">
                <a:solidFill>
                  <a:schemeClr val="accent5"/>
                </a:solidFill>
              </a:rPr>
              <a:t>THE ELEONORA DUSE PHILOSOPHY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Named after the "Divina—the bridge between Italian and Russian souls. Just as she removed stage makeup to find "</a:t>
            </a:r>
            <a:r>
              <a:rPr lang="en-US" sz="2800" b="1" dirty="0">
                <a:solidFill>
                  <a:schemeClr val="accent5"/>
                </a:solidFill>
              </a:rPr>
              <a:t>TRUTH</a:t>
            </a:r>
            <a:r>
              <a:rPr lang="en-US" sz="2800" dirty="0">
                <a:solidFill>
                  <a:srgbClr val="FFFFFF"/>
                </a:solidFill>
              </a:rPr>
              <a:t>," we strip away technological clutter to return to the </a:t>
            </a:r>
            <a:r>
              <a:rPr lang="en-US" sz="2800" b="1" dirty="0">
                <a:solidFill>
                  <a:schemeClr val="accent5"/>
                </a:solidFill>
              </a:rPr>
              <a:t>ESSENCE OF BEING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pPr algn="just"/>
            <a:endParaRPr lang="en-US" sz="2800" dirty="0">
              <a:solidFill>
                <a:srgbClr val="FFFFFF"/>
              </a:solidFill>
            </a:endParaRPr>
          </a:p>
          <a:p>
            <a:pPr algn="just">
              <a:buNone/>
            </a:pPr>
            <a:r>
              <a:rPr lang="en-US" sz="2800" b="1" dirty="0">
                <a:solidFill>
                  <a:schemeClr val="accent5"/>
                </a:solidFill>
              </a:rPr>
              <a:t>D.U.S.E.</a:t>
            </a:r>
            <a:r>
              <a:rPr lang="en-US" sz="2800" dirty="0">
                <a:solidFill>
                  <a:srgbClr val="FFFFFF"/>
                </a:solidFill>
              </a:rPr>
              <a:t> is not a city "full of everything," but a city </a:t>
            </a:r>
            <a:r>
              <a:rPr lang="en-US" sz="2800" b="1" dirty="0">
                <a:solidFill>
                  <a:schemeClr val="accent5"/>
                </a:solidFill>
              </a:rPr>
              <a:t>FULL OF LIFE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</a:p>
          <a:p>
            <a:pPr algn="just">
              <a:buNone/>
            </a:pPr>
            <a:r>
              <a:rPr lang="en-US" sz="2800" dirty="0">
                <a:solidFill>
                  <a:srgbClr val="FFFFFF"/>
                </a:solidFill>
              </a:rPr>
              <a:t>It is an operation of </a:t>
            </a:r>
            <a:r>
              <a:rPr lang="en-US" sz="2800" b="1" dirty="0">
                <a:solidFill>
                  <a:schemeClr val="accent5"/>
                </a:solidFill>
              </a:rPr>
              <a:t>GEOPOLITICS OF HARMONY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uniting </a:t>
            </a:r>
          </a:p>
          <a:p>
            <a:pPr algn="just">
              <a:buNone/>
            </a:pPr>
            <a:r>
              <a:rPr lang="en-US" sz="2800" dirty="0">
                <a:solidFill>
                  <a:srgbClr val="FFFFFF"/>
                </a:solidFill>
              </a:rPr>
              <a:t>Italy and Russia.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62C5C9-6297-E89D-6D20-39C29681D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168" y="3360716"/>
            <a:ext cx="12112832" cy="80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948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4447</TotalTime>
  <Words>1217</Words>
  <Application>Microsoft Office PowerPoint</Application>
  <PresentationFormat>Personalizzato</PresentationFormat>
  <Paragraphs>228</Paragraphs>
  <Slides>11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Helvetica Neue</vt:lpstr>
      <vt:lpstr>Verdana</vt:lpstr>
      <vt:lpstr>21_BasicWhite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NB</dc:creator>
  <cp:lastModifiedBy>HP</cp:lastModifiedBy>
  <cp:revision>51</cp:revision>
  <cp:lastPrinted>2026-04-14T06:17:32Z</cp:lastPrinted>
  <dcterms:modified xsi:type="dcterms:W3CDTF">2026-04-20T13:10:12Z</dcterms:modified>
</cp:coreProperties>
</file>