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0">
  <p:sldMasterIdLst>
    <p:sldMasterId id="2147483648" r:id="rId1"/>
  </p:sldMasterIdLst>
  <p:notesMasterIdLst>
    <p:notesMasterId r:id="rId30"/>
  </p:notesMasterIdLst>
  <p:sldIdLst>
    <p:sldId id="256" r:id="rId2"/>
    <p:sldId id="263" r:id="rId3"/>
    <p:sldId id="311" r:id="rId4"/>
    <p:sldId id="312" r:id="rId5"/>
    <p:sldId id="264" r:id="rId6"/>
    <p:sldId id="313" r:id="rId7"/>
    <p:sldId id="314" r:id="rId8"/>
    <p:sldId id="316" r:id="rId9"/>
    <p:sldId id="317" r:id="rId10"/>
    <p:sldId id="321" r:id="rId11"/>
    <p:sldId id="322" r:id="rId12"/>
    <p:sldId id="323" r:id="rId13"/>
    <p:sldId id="324" r:id="rId14"/>
    <p:sldId id="328" r:id="rId15"/>
    <p:sldId id="330" r:id="rId16"/>
    <p:sldId id="331" r:id="rId17"/>
    <p:sldId id="332" r:id="rId18"/>
    <p:sldId id="342" r:id="rId19"/>
    <p:sldId id="319" r:id="rId20"/>
    <p:sldId id="320" r:id="rId21"/>
    <p:sldId id="333" r:id="rId22"/>
    <p:sldId id="334" r:id="rId23"/>
    <p:sldId id="335" r:id="rId24"/>
    <p:sldId id="336" r:id="rId25"/>
    <p:sldId id="337" r:id="rId26"/>
    <p:sldId id="340" r:id="rId27"/>
    <p:sldId id="341" r:id="rId28"/>
    <p:sldId id="310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86334" autoAdjust="0"/>
  </p:normalViewPr>
  <p:slideViewPr>
    <p:cSldViewPr snapToGrid="0">
      <p:cViewPr varScale="1">
        <p:scale>
          <a:sx n="95" d="100"/>
          <a:sy n="95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1ED73-FB46-4589-95CD-57EA87B64CA6}" type="datetimeFigureOut">
              <a:rPr lang="it-IT" smtClean="0"/>
              <a:t>11/03/2026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CDDD0-69D3-4918-B031-66382CB16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11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CDDD0-69D3-4918-B031-66382CB16B9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0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CDDD0-69D3-4918-B031-66382CB16B9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961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CDDD0-69D3-4918-B031-66382CB16B9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7071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CDDD0-69D3-4918-B031-66382CB16B9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932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CDDD0-69D3-4918-B031-66382CB16B9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009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450AF2-C513-AEC1-0605-0DF5AE32A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E847FA2-6692-C1EA-8B5E-5364B95F2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F2F5E8-7658-49F3-E8B6-EAC1CB662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96FC-8AA5-49D1-BF9D-7089E6B7A390}" type="datetimeFigureOut">
              <a:rPr lang="it-IT" smtClean="0"/>
              <a:t>11/03/2026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B38554-1A9A-7824-43DE-98B1C1F8A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138892-EB38-0574-74C3-500C091B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8435-912F-4093-B39C-046526F4B6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795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9E460E-CBCB-DC21-0E2D-4941DF463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2459E7-C82E-4988-49BC-C4080CDE0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ED5D4B-1AAF-860D-7185-53856370A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96FC-8AA5-49D1-BF9D-7089E6B7A390}" type="datetimeFigureOut">
              <a:rPr lang="it-IT" smtClean="0"/>
              <a:t>11/03/2026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B5F9B2-B367-D596-1894-497C8DEE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8B6440-18D1-1AE9-C39D-89926CB1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8435-912F-4093-B39C-046526F4B6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774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B4DB034-8B2F-E21D-D2D9-7E2F965CB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B2D3693-8BA6-0AF4-5482-B2B90E27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CC2E51-E90B-FB41-CAFE-833B55073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96FC-8AA5-49D1-BF9D-7089E6B7A390}" type="datetimeFigureOut">
              <a:rPr lang="it-IT" smtClean="0"/>
              <a:t>11/03/2026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4DB07E-97B2-7263-BD27-65CF4C663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DDF35B-A9EC-50A6-209B-9A0D56D6C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8435-912F-4093-B39C-046526F4B6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78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BAA158-86B6-9670-1337-DCC56DF4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995BB1-6BDC-3B1D-FC17-8E5E19FF7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A2BCC7-BEB0-9889-F1E8-1FF64287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96FC-8AA5-49D1-BF9D-7089E6B7A390}" type="datetimeFigureOut">
              <a:rPr lang="it-IT" smtClean="0"/>
              <a:t>11/03/2026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C7C3C4-E7F3-2581-F10F-52CA1E6C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30DEC2-9090-32C5-E797-5E43B1ABE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8435-912F-4093-B39C-046526F4B6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65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A84F99-80F0-87FF-1945-1D7002471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F0D7CF-D01A-C412-1A4E-513DA7213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87DAC1-6B97-5267-E76B-EEC88A4F7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96FC-8AA5-49D1-BF9D-7089E6B7A390}" type="datetimeFigureOut">
              <a:rPr lang="it-IT" smtClean="0"/>
              <a:t>11/03/2026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8480FF-B7B7-EC6B-15DD-60DB8E8E2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1C7F1A-AC9C-4C34-0B9C-BDD1FFECD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8435-912F-4093-B39C-046526F4B6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57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C0CF41-3226-40E2-3C00-4885CB16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005224-E328-3CEA-830A-C399F8628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3B8C864-2FC9-DE2E-2EFD-323F74F05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C7FA47-0B7E-69BE-07C0-F60005ED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96FC-8AA5-49D1-BF9D-7089E6B7A390}" type="datetimeFigureOut">
              <a:rPr lang="it-IT" smtClean="0"/>
              <a:t>11/03/2026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7CDD0C-A3CF-69F8-9994-37969707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BF5FF5-D511-6FE8-AD58-11AA9F769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8435-912F-4093-B39C-046526F4B6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9710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C9CCD-11C4-B760-D3B3-90FCE0B3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138ACB-6A8C-0CDB-9323-AAAFDD58E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C16DD07-CA66-3883-E065-5A43A2EA7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66DAC8B-5502-9B97-FFE7-0D7CBB1F1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45F4601-8508-CA4F-AC47-8F4D9E270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AF7AE25-336D-3211-A13D-A252F71E9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96FC-8AA5-49D1-BF9D-7089E6B7A390}" type="datetimeFigureOut">
              <a:rPr lang="it-IT" smtClean="0"/>
              <a:t>11/03/2026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6FD83E3-819F-3EB6-DCA4-2B9D7BDD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0BA25FD-D3CD-46D3-BB6B-CE50D8B9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8435-912F-4093-B39C-046526F4B6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93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A2607C-1DF9-B933-FB4C-EC139865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DF120DC-42C0-C736-9E76-FDC2B73C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96FC-8AA5-49D1-BF9D-7089E6B7A390}" type="datetimeFigureOut">
              <a:rPr lang="it-IT" smtClean="0"/>
              <a:t>11/03/2026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8258C8-1AAD-F210-3F5E-3C9F8F0DE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97B289-A74C-0636-E1F3-3086307D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8435-912F-4093-B39C-046526F4B6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1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A55FF35-518E-6713-DCA1-5F2C19C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96FC-8AA5-49D1-BF9D-7089E6B7A390}" type="datetimeFigureOut">
              <a:rPr lang="it-IT" smtClean="0"/>
              <a:t>11/03/2026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9AF3EE3-D3B3-2445-7B2B-89F09379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C9E9DC-67C2-1B35-2EAE-6DEECCE5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8435-912F-4093-B39C-046526F4B6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7405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52E81C-9564-9D9E-77AE-8E3293B4C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0F16F8-1591-5476-13EA-6048D7EF2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C745A0D-ED11-A205-AB45-F56E02746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48916C-197B-D9E9-4985-4188CBFE5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96FC-8AA5-49D1-BF9D-7089E6B7A390}" type="datetimeFigureOut">
              <a:rPr lang="it-IT" smtClean="0"/>
              <a:t>11/03/2026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D19E9-CDB5-056B-62DD-76503872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72A6F2-85D8-9651-7BAE-DC4B7965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8435-912F-4093-B39C-046526F4B6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17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E8FCF0-8490-8060-A92C-C61D29E7C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54FA935-B93D-8116-9533-ACF59BAC0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0B7B469-AEC8-638D-5286-66E7CD0A6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CB8DD5-6046-79F1-E85B-DBCE8572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96FC-8AA5-49D1-BF9D-7089E6B7A390}" type="datetimeFigureOut">
              <a:rPr lang="it-IT" smtClean="0"/>
              <a:t>11/03/2026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CF2122-0F5B-7C4F-CADD-DD68CA1A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145435-1C20-DB40-1D27-8D4DB262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8435-912F-4093-B39C-046526F4B6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867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3952494-6A50-8EBE-BD1B-E1E9815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066A1A-8E07-283D-6959-6D578A16F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ADB2DC-9729-2E43-F3CE-9AE0517D1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8096FC-8AA5-49D1-BF9D-7089E6B7A390}" type="datetimeFigureOut">
              <a:rPr lang="it-IT" smtClean="0"/>
              <a:t>11/03/2026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7F35C8-C8E0-B066-D8A1-D1990FE3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4D5149-BF85-E89D-E747-A112651C9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518435-912F-4093-B39C-046526F4B6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10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CC1C5EC8-42BE-1280-DD20-EAFC0234B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81" y="168088"/>
            <a:ext cx="12111319" cy="6689911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solidFill>
                  <a:schemeClr val="accent3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OPEN DIALOGUE 2026</a:t>
            </a:r>
            <a:endParaRPr lang="it-IT" sz="3200" dirty="0">
              <a:solidFill>
                <a:schemeClr val="accent3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l"/>
            <a:r>
              <a:rPr lang="it-IT" sz="2800" b="1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L’ASSISTENTE UMANOIDE NELLA SMART CITY UNIVERSITARIA</a:t>
            </a:r>
          </a:p>
          <a:p>
            <a:r>
              <a:rPr lang="en-US" sz="2800" b="1" i="1" dirty="0">
                <a:solidFill>
                  <a:schemeClr val="accent5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Humanoid Assistant in the University Smart City (USC)</a:t>
            </a:r>
            <a:r>
              <a:rPr lang="it-IT" sz="2800" b="1" i="1" dirty="0">
                <a:solidFill>
                  <a:schemeClr val="accent5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 algn="l"/>
            <a:endParaRPr lang="it-IT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l"/>
            <a:endParaRPr lang="it-IT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l"/>
            <a:endParaRPr lang="it-IT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l"/>
            <a:endParaRPr lang="it-IT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l"/>
            <a:endParaRPr lang="it-IT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l"/>
            <a:r>
              <a:rPr lang="it-IT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Author</a:t>
            </a:r>
          </a:p>
          <a:p>
            <a:pPr algn="l"/>
            <a:r>
              <a:rPr lang="it-IT" sz="35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Patrizia Boi</a:t>
            </a:r>
          </a:p>
          <a:p>
            <a:br>
              <a:rPr lang="it-IT" dirty="0"/>
            </a:br>
            <a:endParaRPr lang="it-IT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56B7EF0-D6A8-90FC-9348-353AEAEFF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9FFC347-B820-FD99-7E46-4EF0363A6FA8}"/>
              </a:ext>
            </a:extLst>
          </p:cNvPr>
          <p:cNvSpPr/>
          <p:nvPr/>
        </p:nvSpPr>
        <p:spPr>
          <a:xfrm>
            <a:off x="3556811" y="1696312"/>
            <a:ext cx="8427829" cy="6244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0" name="Picture 6" descr="È nato R1, il primo robot domestico: progettato per le case e gli ospedali,  è tutto italiano">
            <a:extLst>
              <a:ext uri="{FF2B5EF4-FFF2-40B4-BE49-F238E27FC236}">
                <a16:creationId xmlns:a16="http://schemas.microsoft.com/office/drawing/2014/main" id="{06646ECE-9172-3DD2-6181-51DC4CA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36433"/>
            <a:ext cx="8076350" cy="442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ocial robot">
            <a:extLst>
              <a:ext uri="{FF2B5EF4-FFF2-40B4-BE49-F238E27FC236}">
                <a16:creationId xmlns:a16="http://schemas.microsoft.com/office/drawing/2014/main" id="{6B016218-6FF5-0EA7-D372-0F1453B1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9" y="2426513"/>
            <a:ext cx="3115994" cy="152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56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699CADF0-ADB7-9E20-254C-53F8215C8DAA}"/>
              </a:ext>
            </a:extLst>
          </p:cNvPr>
          <p:cNvSpPr/>
          <p:nvPr/>
        </p:nvSpPr>
        <p:spPr>
          <a:xfrm>
            <a:off x="1" y="0"/>
            <a:ext cx="3822492" cy="67605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Robotics as a Social Necessity</a:t>
            </a:r>
          </a:p>
          <a:p>
            <a:pPr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1. Delegating Daily Tasks</a:t>
            </a:r>
          </a:p>
          <a:p>
            <a:pPr algn="just"/>
            <a:r>
              <a:rPr lang="en-US" dirty="0"/>
              <a:t>Humanoid robotics is no longer a dream; it is a </a:t>
            </a:r>
            <a:r>
              <a:rPr lang="en-US" b="1" dirty="0"/>
              <a:t>social necessity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A reliable assistant can take over </a:t>
            </a:r>
            <a:r>
              <a:rPr lang="en-US" b="1" dirty="0"/>
              <a:t>crucial daily operations</a:t>
            </a:r>
            <a:r>
              <a:rPr lang="en-US" dirty="0"/>
              <a:t>:</a:t>
            </a:r>
          </a:p>
          <a:p>
            <a:pPr algn="just"/>
            <a:endParaRPr lang="en-US" dirty="0"/>
          </a:p>
          <a:p>
            <a:pPr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Health:</a:t>
            </a:r>
            <a:r>
              <a:rPr lang="en-US" dirty="0"/>
              <a:t> Monitoring and therapy reminders.</a:t>
            </a:r>
          </a:p>
          <a:p>
            <a:pPr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Home: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Cleaning and cooking.</a:t>
            </a:r>
          </a:p>
          <a:p>
            <a:pPr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Families</a:t>
            </a:r>
            <a:r>
              <a:rPr lang="en-US" b="1" dirty="0"/>
              <a:t>:</a:t>
            </a:r>
            <a:r>
              <a:rPr lang="en-US" dirty="0"/>
              <a:t> Support for new mothers with household chores.</a:t>
            </a:r>
          </a:p>
          <a:p>
            <a:pPr lvl="1" algn="just"/>
            <a:endParaRPr lang="en-US" dirty="0"/>
          </a:p>
          <a:p>
            <a:pPr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2. Technology Frees Affection</a:t>
            </a:r>
          </a:p>
          <a:p>
            <a:pPr algn="just"/>
            <a:r>
              <a:rPr lang="en-US" dirty="0"/>
              <a:t>The goal is to restore </a:t>
            </a:r>
            <a:r>
              <a:rPr lang="en-US" b="1" dirty="0"/>
              <a:t>time and energy</a:t>
            </a:r>
            <a:r>
              <a:rPr lang="en-US" dirty="0"/>
              <a:t> for affective care.</a:t>
            </a:r>
          </a:p>
          <a:p>
            <a:pPr algn="just"/>
            <a:r>
              <a:rPr lang="en-US" dirty="0"/>
              <a:t>Robotic assistance does </a:t>
            </a:r>
            <a:r>
              <a:rPr lang="en-US" b="1" dirty="0"/>
              <a:t>not replace</a:t>
            </a:r>
            <a:r>
              <a:rPr lang="en-US" dirty="0"/>
              <a:t> human love.</a:t>
            </a:r>
          </a:p>
          <a:p>
            <a:pPr algn="just"/>
            <a:r>
              <a:rPr lang="en-US" dirty="0"/>
              <a:t>Technology </a:t>
            </a:r>
            <a:r>
              <a:rPr lang="en-US" b="1" dirty="0"/>
              <a:t>frees human affection</a:t>
            </a:r>
            <a:r>
              <a:rPr lang="en-US" dirty="0"/>
              <a:t> by removing the burden of chores.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451C6D-7090-73C8-5F9D-920189642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03" y="0"/>
            <a:ext cx="4957997" cy="33053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DF5607-8102-FB83-9A16-18FBE3DA4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25" y="2870618"/>
            <a:ext cx="5981074" cy="398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85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82A9A5-C1F5-CF23-17F5-01D52E8F8E65}"/>
              </a:ext>
            </a:extLst>
          </p:cNvPr>
          <p:cNvSpPr txBox="1"/>
          <p:nvPr/>
        </p:nvSpPr>
        <p:spPr>
          <a:xfrm>
            <a:off x="2" y="0"/>
            <a:ext cx="2924734" cy="67403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The "Nuova </a:t>
            </a:r>
            <a:r>
              <a:rPr lang="en-US" b="1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Rinascita</a:t>
            </a:r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" Smart City (SCU)</a:t>
            </a:r>
          </a:p>
          <a:p>
            <a:endParaRPr lang="en-US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1. An Integrated Housing and Social Model</a:t>
            </a:r>
          </a:p>
          <a:p>
            <a:pPr algn="just"/>
            <a:r>
              <a:rPr lang="en-US" sz="1600" dirty="0"/>
              <a:t>To respond to the crisis, I propose the </a:t>
            </a:r>
            <a:r>
              <a:rPr lang="en-US" sz="1600" b="1" dirty="0"/>
              <a:t>'Nuova </a:t>
            </a:r>
            <a:r>
              <a:rPr lang="en-US" sz="1600" b="1" dirty="0" err="1"/>
              <a:t>Rinascita</a:t>
            </a:r>
            <a:r>
              <a:rPr lang="en-US" sz="1600" b="1" dirty="0"/>
              <a:t>' University Smart City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/>
              <a:t>This city is a </a:t>
            </a:r>
            <a:r>
              <a:rPr lang="en-US" sz="1600" b="1" dirty="0"/>
              <a:t>'living lab'</a:t>
            </a:r>
            <a:r>
              <a:rPr lang="en-US" sz="1600" dirty="0"/>
              <a:t> for sustainable and technological living.</a:t>
            </a:r>
          </a:p>
          <a:p>
            <a:pPr algn="just"/>
            <a:r>
              <a:rPr lang="en-US" sz="1600" dirty="0"/>
              <a:t>It is a place where technology and </a:t>
            </a:r>
            <a:r>
              <a:rPr lang="en-US" sz="1600" b="1" dirty="0"/>
              <a:t>human needs</a:t>
            </a:r>
            <a:r>
              <a:rPr lang="en-US" sz="1600" dirty="0"/>
              <a:t> work together.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2. The Role of the Humanoid Assistant</a:t>
            </a:r>
          </a:p>
          <a:p>
            <a:pPr algn="just"/>
            <a:r>
              <a:rPr lang="en-US" sz="1600" dirty="0"/>
              <a:t>Our </a:t>
            </a:r>
            <a:r>
              <a:rPr lang="en-US" sz="1600" b="1" dirty="0"/>
              <a:t>'reliable wheeled collaborator'</a:t>
            </a:r>
            <a:r>
              <a:rPr lang="en-US" sz="1600" dirty="0"/>
              <a:t> is the primary tool in this city.</a:t>
            </a:r>
          </a:p>
          <a:p>
            <a:pPr algn="just"/>
            <a:r>
              <a:rPr lang="en-US" sz="1600" dirty="0"/>
              <a:t>The goal is to </a:t>
            </a:r>
            <a:r>
              <a:rPr lang="en-US" sz="1600" b="1" dirty="0"/>
              <a:t>lighten the daily load</a:t>
            </a:r>
            <a:r>
              <a:rPr lang="en-US" sz="1600" dirty="0"/>
              <a:t> for young couples and the elderly.</a:t>
            </a:r>
          </a:p>
          <a:p>
            <a:pPr algn="just"/>
            <a:r>
              <a:rPr lang="en-US" sz="1600" dirty="0"/>
              <a:t>We are creating an environment that supports </a:t>
            </a:r>
            <a:r>
              <a:rPr lang="en-US" sz="1600" b="1" dirty="0"/>
              <a:t>families and active longevity</a:t>
            </a:r>
            <a:r>
              <a:rPr lang="en-US" sz="16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E983C7-2B29-70BC-6004-6AFE21BA0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736" y="0"/>
            <a:ext cx="9489768" cy="63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44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CA0B7E-9865-DFE1-BE8C-FD58896545FA}"/>
              </a:ext>
            </a:extLst>
          </p:cNvPr>
          <p:cNvSpPr txBox="1"/>
          <p:nvPr/>
        </p:nvSpPr>
        <p:spPr>
          <a:xfrm>
            <a:off x="7997250" y="82446"/>
            <a:ext cx="4194749" cy="6463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The Evolution of the Domestic Humanoid</a:t>
            </a:r>
          </a:p>
          <a:p>
            <a:pPr algn="just"/>
            <a:endParaRPr lang="en-US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1. Rooted in Italian Research Excellence</a:t>
            </a:r>
          </a:p>
          <a:p>
            <a:pPr algn="just"/>
            <a:r>
              <a:rPr lang="en-US" dirty="0"/>
              <a:t>This vision started in 2016 with the </a:t>
            </a:r>
            <a:r>
              <a:rPr lang="en-US" b="1" dirty="0"/>
              <a:t>R1 robot</a:t>
            </a:r>
            <a:r>
              <a:rPr lang="en-US" dirty="0"/>
              <a:t> (IIT Genoa, Giorgio Metta).</a:t>
            </a:r>
          </a:p>
          <a:p>
            <a:pPr algn="just"/>
            <a:r>
              <a:rPr lang="en-US" dirty="0"/>
              <a:t>Today, thanks to </a:t>
            </a:r>
            <a:r>
              <a:rPr lang="en-US" b="1" dirty="0"/>
              <a:t>AI progress</a:t>
            </a:r>
            <a:r>
              <a:rPr lang="en-US" dirty="0"/>
              <a:t>, we can overcome past limitations.</a:t>
            </a:r>
          </a:p>
          <a:p>
            <a:pPr algn="just"/>
            <a:r>
              <a:rPr lang="en-US" dirty="0"/>
              <a:t>We are building on a solid foundation of </a:t>
            </a:r>
            <a:r>
              <a:rPr lang="en-US" b="1" dirty="0"/>
              <a:t>Italian innovation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2. Why Wheels Instead of Legs?</a:t>
            </a:r>
          </a:p>
          <a:p>
            <a:pPr algn="just"/>
            <a:r>
              <a:rPr lang="en-US" dirty="0"/>
              <a:t>We chose a </a:t>
            </a:r>
            <a:r>
              <a:rPr lang="en-US" b="1" dirty="0"/>
              <a:t>rotating base (wheels)</a:t>
            </a:r>
            <a:r>
              <a:rPr lang="en-US" dirty="0"/>
              <a:t> with a torso and manipulator arms.</a:t>
            </a:r>
          </a:p>
          <a:p>
            <a:pPr algn="just"/>
            <a:r>
              <a:rPr lang="en-US" b="1" dirty="0"/>
              <a:t>Cost-Effectiveness:</a:t>
            </a:r>
            <a:r>
              <a:rPr lang="en-US" dirty="0"/>
              <a:t> It is much cheaper than bipedal models (like Atlas or Optimus).</a:t>
            </a:r>
          </a:p>
          <a:p>
            <a:pPr algn="just"/>
            <a:r>
              <a:rPr lang="en-US" b="1" dirty="0"/>
              <a:t>Stability and Autonomy:</a:t>
            </a:r>
            <a:r>
              <a:rPr lang="en-US" dirty="0"/>
              <a:t> Wheels offer superior balance and longer battery life.</a:t>
            </a:r>
          </a:p>
          <a:p>
            <a:pPr algn="just"/>
            <a:r>
              <a:rPr lang="en-US" dirty="0"/>
              <a:t>It is a </a:t>
            </a:r>
            <a:r>
              <a:rPr lang="en-US" b="1" dirty="0"/>
              <a:t>practical and efficient</a:t>
            </a:r>
            <a:r>
              <a:rPr lang="en-US" dirty="0"/>
              <a:t> solution for real-world use.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24981CB-57B1-6041-898A-6B12AFD15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7251" cy="533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61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6F286E-6D74-BEDC-818B-FD63F28E7E72}"/>
              </a:ext>
            </a:extLst>
          </p:cNvPr>
          <p:cNvSpPr txBox="1"/>
          <p:nvPr/>
        </p:nvSpPr>
        <p:spPr>
          <a:xfrm>
            <a:off x="1" y="0"/>
            <a:ext cx="3380282" cy="60324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it-IT" sz="1600" dirty="0"/>
          </a:p>
          <a:p>
            <a:pPr algn="just"/>
            <a:r>
              <a:rPr lang="it-IT" sz="1600" b="1" dirty="0">
                <a:solidFill>
                  <a:schemeClr val="accent2">
                    <a:lumMod val="75000"/>
                  </a:schemeClr>
                </a:solidFill>
              </a:rPr>
              <a:t>Architecture and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</a:rPr>
              <a:t>Sacred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</a:rPr>
              <a:t>Geometry</a:t>
            </a:r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it-IT" sz="1600" b="1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</a:rPr>
              <a:t>Principles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</a:rPr>
              <a:t> of Radical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</a:rPr>
              <a:t>Sustainability</a:t>
            </a:r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it-IT" sz="1600" dirty="0"/>
              <a:t>The City </a:t>
            </a:r>
            <a:r>
              <a:rPr lang="it-IT" sz="1600" dirty="0" err="1"/>
              <a:t>develops</a:t>
            </a:r>
            <a:r>
              <a:rPr lang="it-IT" sz="1600" dirty="0"/>
              <a:t> </a:t>
            </a:r>
            <a:r>
              <a:rPr lang="it-IT" sz="1600" b="1" dirty="0" err="1"/>
              <a:t>horizontally</a:t>
            </a:r>
            <a:r>
              <a:rPr lang="it-IT" sz="1600" dirty="0"/>
              <a:t>,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vertically</a:t>
            </a:r>
            <a:r>
              <a:rPr lang="it-IT" sz="1600" dirty="0"/>
              <a:t>, for a human scale.</a:t>
            </a:r>
          </a:p>
          <a:p>
            <a:pPr algn="just"/>
            <a:r>
              <a:rPr lang="it-IT" sz="1600" dirty="0" err="1"/>
              <a:t>We</a:t>
            </a:r>
            <a:r>
              <a:rPr lang="it-IT" sz="1600" dirty="0"/>
              <a:t> use </a:t>
            </a:r>
            <a:r>
              <a:rPr lang="it-IT" sz="1600" b="1" dirty="0" err="1"/>
              <a:t>natural</a:t>
            </a:r>
            <a:r>
              <a:rPr lang="it-IT" sz="1600" b="1" dirty="0"/>
              <a:t> </a:t>
            </a:r>
            <a:r>
              <a:rPr lang="it-IT" sz="1600" b="1" dirty="0" err="1"/>
              <a:t>materials</a:t>
            </a:r>
            <a:r>
              <a:rPr lang="it-IT" sz="1600" dirty="0"/>
              <a:t>: Adobe, Timber, and Lime.</a:t>
            </a:r>
          </a:p>
          <a:p>
            <a:pPr algn="just"/>
            <a:r>
              <a:rPr lang="it-IT" sz="1600" dirty="0" err="1"/>
              <a:t>These</a:t>
            </a:r>
            <a:r>
              <a:rPr lang="it-IT" sz="1600" dirty="0"/>
              <a:t> </a:t>
            </a:r>
            <a:r>
              <a:rPr lang="it-IT" sz="1600" dirty="0" err="1"/>
              <a:t>materials</a:t>
            </a:r>
            <a:r>
              <a:rPr lang="it-IT" sz="1600" dirty="0"/>
              <a:t> </a:t>
            </a:r>
            <a:r>
              <a:rPr lang="it-IT" sz="1600" dirty="0" err="1"/>
              <a:t>guarantee</a:t>
            </a:r>
            <a:r>
              <a:rPr lang="it-IT" sz="1600" dirty="0"/>
              <a:t> </a:t>
            </a:r>
            <a:r>
              <a:rPr lang="it-IT" sz="1600" b="1" dirty="0"/>
              <a:t>high </a:t>
            </a:r>
            <a:r>
              <a:rPr lang="it-IT" sz="1600" b="1" dirty="0" err="1"/>
              <a:t>thermal</a:t>
            </a:r>
            <a:r>
              <a:rPr lang="it-IT" sz="1600" b="1" dirty="0"/>
              <a:t> </a:t>
            </a:r>
            <a:r>
              <a:rPr lang="it-IT" sz="1600" b="1" dirty="0" err="1"/>
              <a:t>inertia</a:t>
            </a:r>
            <a:r>
              <a:rPr lang="it-IT" sz="1600" dirty="0"/>
              <a:t> and </a:t>
            </a:r>
            <a:r>
              <a:rPr lang="it-IT" sz="1600" dirty="0" err="1"/>
              <a:t>healthy</a:t>
            </a:r>
            <a:r>
              <a:rPr lang="it-IT" sz="1600" dirty="0"/>
              <a:t> </a:t>
            </a:r>
            <a:r>
              <a:rPr lang="it-IT" sz="1600" dirty="0" err="1"/>
              <a:t>environments</a:t>
            </a:r>
            <a:r>
              <a:rPr lang="it-IT" sz="1600" dirty="0"/>
              <a:t>.</a:t>
            </a:r>
          </a:p>
          <a:p>
            <a:pPr algn="just"/>
            <a:endParaRPr lang="it-IT" sz="1600" dirty="0"/>
          </a:p>
          <a:p>
            <a:pPr algn="just"/>
            <a:r>
              <a:rPr lang="it-IT" sz="1600" b="1" dirty="0">
                <a:solidFill>
                  <a:schemeClr val="accent2">
                    <a:lumMod val="75000"/>
                  </a:schemeClr>
                </a:solidFill>
              </a:rPr>
              <a:t>2. The Design: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</a:rPr>
              <a:t>Sacred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</a:rPr>
              <a:t>Geometry</a:t>
            </a:r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it-IT" sz="1600" dirty="0" err="1"/>
              <a:t>Our</a:t>
            </a:r>
            <a:r>
              <a:rPr lang="it-IT" sz="1600" dirty="0"/>
              <a:t> design follows the </a:t>
            </a:r>
            <a:r>
              <a:rPr lang="it-IT" sz="1600" dirty="0" err="1"/>
              <a:t>principles</a:t>
            </a:r>
            <a:r>
              <a:rPr lang="it-IT" sz="1600" dirty="0"/>
              <a:t> of </a:t>
            </a:r>
            <a:r>
              <a:rPr lang="it-IT" sz="1600" b="1" dirty="0" err="1"/>
              <a:t>Sacred</a:t>
            </a:r>
            <a:r>
              <a:rPr lang="it-IT" sz="1600" b="1" dirty="0"/>
              <a:t> </a:t>
            </a:r>
            <a:r>
              <a:rPr lang="it-IT" sz="1600" b="1" dirty="0" err="1"/>
              <a:t>Geometry</a:t>
            </a:r>
            <a:r>
              <a:rPr lang="it-IT" sz="1600" dirty="0"/>
              <a:t>.</a:t>
            </a:r>
          </a:p>
          <a:p>
            <a:pPr algn="just"/>
            <a:r>
              <a:rPr lang="it-IT" sz="1600" dirty="0" err="1"/>
              <a:t>We</a:t>
            </a:r>
            <a:r>
              <a:rPr lang="it-IT" sz="1600" dirty="0"/>
              <a:t> use the </a:t>
            </a:r>
            <a:r>
              <a:rPr lang="it-IT" sz="1600" b="1" dirty="0"/>
              <a:t>Golden Ratio</a:t>
            </a:r>
            <a:r>
              <a:rPr lang="it-IT" sz="1600" dirty="0"/>
              <a:t>, the </a:t>
            </a:r>
            <a:r>
              <a:rPr lang="it-IT" sz="1600" b="1" dirty="0" err="1"/>
              <a:t>Vesica</a:t>
            </a:r>
            <a:r>
              <a:rPr lang="it-IT" sz="1600" b="1" dirty="0"/>
              <a:t> </a:t>
            </a:r>
            <a:r>
              <a:rPr lang="it-IT" sz="1600" b="1" dirty="0" err="1"/>
              <a:t>Piscis</a:t>
            </a:r>
            <a:r>
              <a:rPr lang="it-IT" sz="1600" dirty="0"/>
              <a:t>, and </a:t>
            </a:r>
            <a:r>
              <a:rPr lang="it-IT" sz="1600" b="1" dirty="0" err="1"/>
              <a:t>Platonic</a:t>
            </a:r>
            <a:r>
              <a:rPr lang="it-IT" sz="1600" b="1" dirty="0"/>
              <a:t> </a:t>
            </a:r>
            <a:r>
              <a:rPr lang="it-IT" sz="1600" b="1" dirty="0" err="1"/>
              <a:t>Solids</a:t>
            </a:r>
            <a:r>
              <a:rPr lang="it-IT" sz="1600" dirty="0"/>
              <a:t>.</a:t>
            </a:r>
          </a:p>
          <a:p>
            <a:pPr algn="just"/>
            <a:r>
              <a:rPr lang="it-IT" sz="1600" dirty="0" err="1"/>
              <a:t>These</a:t>
            </a:r>
            <a:r>
              <a:rPr lang="it-IT" sz="1600" dirty="0"/>
              <a:t> </a:t>
            </a:r>
            <a:r>
              <a:rPr lang="it-IT" sz="1600" dirty="0" err="1"/>
              <a:t>proportions</a:t>
            </a:r>
            <a:r>
              <a:rPr lang="it-IT" sz="1600" dirty="0"/>
              <a:t> are </a:t>
            </a:r>
            <a:r>
              <a:rPr lang="it-IT" sz="1600" dirty="0" err="1"/>
              <a:t>not</a:t>
            </a:r>
            <a:r>
              <a:rPr lang="it-IT" sz="1600" dirty="0"/>
              <a:t> just </a:t>
            </a:r>
            <a:r>
              <a:rPr lang="it-IT" sz="1600" dirty="0" err="1"/>
              <a:t>aesthetic</a:t>
            </a:r>
            <a:r>
              <a:rPr lang="it-IT" sz="1600" dirty="0"/>
              <a:t>; </a:t>
            </a:r>
            <a:r>
              <a:rPr lang="it-IT" sz="1600" dirty="0" err="1"/>
              <a:t>they</a:t>
            </a:r>
            <a:r>
              <a:rPr lang="it-IT" sz="1600" dirty="0"/>
              <a:t> </a:t>
            </a:r>
            <a:r>
              <a:rPr lang="it-IT" sz="1600" b="1" dirty="0"/>
              <a:t>elevate </a:t>
            </a:r>
            <a:r>
              <a:rPr lang="it-IT" sz="1600" b="1" dirty="0" err="1"/>
              <a:t>well-being</a:t>
            </a:r>
            <a:r>
              <a:rPr lang="it-IT" sz="1600" dirty="0"/>
              <a:t>.</a:t>
            </a:r>
          </a:p>
          <a:p>
            <a:pPr algn="just"/>
            <a:r>
              <a:rPr lang="it-IT" sz="1600" dirty="0" err="1"/>
              <a:t>We</a:t>
            </a:r>
            <a:r>
              <a:rPr lang="it-IT" sz="1600" dirty="0"/>
              <a:t> build </a:t>
            </a:r>
            <a:r>
              <a:rPr lang="it-IT" sz="1600" dirty="0" err="1"/>
              <a:t>spaces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r>
              <a:rPr lang="it-IT" sz="1600" dirty="0"/>
              <a:t> support the </a:t>
            </a:r>
            <a:r>
              <a:rPr lang="it-IT" sz="1600" b="1" dirty="0" err="1"/>
              <a:t>psycho-physical</a:t>
            </a:r>
            <a:r>
              <a:rPr lang="it-IT" sz="1600" b="1" dirty="0"/>
              <a:t> health</a:t>
            </a:r>
            <a:r>
              <a:rPr lang="it-IT" sz="1600" dirty="0"/>
              <a:t> of </a:t>
            </a:r>
            <a:r>
              <a:rPr lang="it-IT" sz="1600" dirty="0" err="1"/>
              <a:t>inhabitants</a:t>
            </a:r>
            <a:r>
              <a:rPr lang="it-IT" sz="1600" dirty="0"/>
              <a:t>.</a:t>
            </a:r>
          </a:p>
          <a:p>
            <a:pPr>
              <a:buNone/>
            </a:pPr>
            <a:endParaRPr lang="it-IT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2270CA9-962B-510D-25D0-0FDB4AF36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55" y="0"/>
            <a:ext cx="8769246" cy="58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04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30C19BE-78ED-188E-1F08-112774938CE2}"/>
              </a:ext>
            </a:extLst>
          </p:cNvPr>
          <p:cNvSpPr txBox="1"/>
          <p:nvPr/>
        </p:nvSpPr>
        <p:spPr>
          <a:xfrm>
            <a:off x="9702053" y="53787"/>
            <a:ext cx="2489946" cy="40318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Self-Sufficiency</a:t>
            </a:r>
          </a:p>
          <a:p>
            <a:endParaRPr lang="en-US" sz="16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16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Infrastructure and Zero Waste</a:t>
            </a:r>
          </a:p>
          <a:p>
            <a:pPr algn="just"/>
            <a:r>
              <a:rPr lang="en-US" sz="1600" dirty="0"/>
              <a:t>The city is </a:t>
            </a:r>
            <a:r>
              <a:rPr lang="en-US" sz="1600" b="1" dirty="0"/>
              <a:t>self-sufficient</a:t>
            </a:r>
            <a:r>
              <a:rPr lang="en-US" sz="1600" dirty="0"/>
              <a:t> via photovoltaic and geothermal systems.</a:t>
            </a:r>
          </a:p>
          <a:p>
            <a:pPr algn="just"/>
            <a:r>
              <a:rPr lang="en-US" sz="1600" dirty="0"/>
              <a:t>We aim for </a:t>
            </a:r>
            <a:r>
              <a:rPr lang="en-US" sz="1600" b="1" dirty="0"/>
              <a:t>'Zero Waste'</a:t>
            </a:r>
            <a:r>
              <a:rPr lang="en-US" sz="1600" dirty="0"/>
              <a:t> with community composting and recycling.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Local Food:</a:t>
            </a:r>
            <a:r>
              <a:rPr lang="en-US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/>
              <a:t>Vertical greenhouses and fruit gardens at </a:t>
            </a:r>
            <a:r>
              <a:rPr lang="en-US" sz="1600" b="1" dirty="0"/>
              <a:t>"zero kilometers"</a:t>
            </a:r>
            <a:r>
              <a:rPr lang="en-US" sz="1600" dirty="0"/>
              <a:t>.</a:t>
            </a:r>
          </a:p>
          <a:p>
            <a:endParaRPr lang="en-US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D330F4-F94A-F2AE-3080-2FB186350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41541" cy="64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6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A48AAF-EFF2-6C0E-949A-DADC2B06A77E}"/>
              </a:ext>
            </a:extLst>
          </p:cNvPr>
          <p:cNvSpPr txBox="1"/>
          <p:nvPr/>
        </p:nvSpPr>
        <p:spPr>
          <a:xfrm>
            <a:off x="1" y="53789"/>
            <a:ext cx="2164975" cy="646330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buNone/>
            </a:pPr>
            <a:endParaRPr lang="it-IT" b="1" dirty="0"/>
          </a:p>
          <a:p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Technological Democratization</a:t>
            </a:r>
          </a:p>
          <a:p>
            <a:pPr algn="just"/>
            <a:r>
              <a:rPr lang="en-US" dirty="0"/>
              <a:t>Today, a humanoid assistant costs between </a:t>
            </a:r>
            <a:r>
              <a:rPr lang="en-US" b="1" dirty="0"/>
              <a:t>11,000 and 20,000 euros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Our Goal: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Bring the cost down to the level of a vacuum cleaner within </a:t>
            </a:r>
            <a:r>
              <a:rPr lang="en-US" b="1" dirty="0"/>
              <a:t>5 years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We leverage the sector's exponential growth of </a:t>
            </a:r>
            <a:r>
              <a:rPr lang="en-US" b="1" dirty="0"/>
              <a:t>37% annually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Making technology </a:t>
            </a:r>
            <a:r>
              <a:rPr lang="en-US" b="1" dirty="0"/>
              <a:t>affordable for everyone</a:t>
            </a:r>
            <a:r>
              <a:rPr lang="en-US" dirty="0"/>
              <a:t> is our mission.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B3DFA73-0C17-EA31-8A99-598737506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49" y="0"/>
            <a:ext cx="9321382" cy="621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67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088F3F-43DB-4023-5B3A-0649FF0D61B7}"/>
              </a:ext>
            </a:extLst>
          </p:cNvPr>
          <p:cNvSpPr txBox="1"/>
          <p:nvPr/>
        </p:nvSpPr>
        <p:spPr>
          <a:xfrm>
            <a:off x="7374666" y="0"/>
            <a:ext cx="4768027" cy="677108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accent5"/>
                </a:solidFill>
              </a:rPr>
              <a:t>Summary of Expected Results</a:t>
            </a:r>
          </a:p>
          <a:p>
            <a:pPr algn="just"/>
            <a:endParaRPr lang="en-US" sz="1600" b="1" dirty="0">
              <a:solidFill>
                <a:schemeClr val="accent5"/>
              </a:solidFill>
            </a:endParaRPr>
          </a:p>
          <a:p>
            <a:pPr algn="just"/>
            <a:r>
              <a:rPr lang="en-US" sz="1600" b="1" dirty="0">
                <a:solidFill>
                  <a:schemeClr val="accent5"/>
                </a:solidFill>
              </a:rPr>
              <a:t>1. Demography and Time</a:t>
            </a:r>
          </a:p>
          <a:p>
            <a:pPr algn="just"/>
            <a:r>
              <a:rPr lang="en-US" sz="1600" dirty="0"/>
              <a:t>We expect an </a:t>
            </a:r>
            <a:r>
              <a:rPr lang="en-US" sz="1600" b="1" dirty="0"/>
              <a:t>increase in the birth rate</a:t>
            </a:r>
            <a:r>
              <a:rPr lang="en-US" sz="1600" dirty="0"/>
              <a:t> among young resident couples.</a:t>
            </a:r>
          </a:p>
          <a:p>
            <a:pPr algn="just"/>
            <a:r>
              <a:rPr lang="en-US" sz="1600" dirty="0"/>
              <a:t>This is possible by </a:t>
            </a:r>
            <a:r>
              <a:rPr lang="en-US" sz="1600" b="1" dirty="0"/>
              <a:t>liberating domestic time</a:t>
            </a:r>
            <a:r>
              <a:rPr lang="en-US" sz="1600" dirty="0"/>
              <a:t> and providing robotic assistance.</a:t>
            </a:r>
          </a:p>
          <a:p>
            <a:pPr algn="just"/>
            <a:r>
              <a:rPr lang="en-US" sz="1600" dirty="0"/>
              <a:t>Success is </a:t>
            </a:r>
            <a:r>
              <a:rPr lang="en-US" sz="1600" b="1" dirty="0"/>
              <a:t>measurable</a:t>
            </a:r>
            <a:r>
              <a:rPr lang="en-US" sz="1600" dirty="0"/>
              <a:t> through the activity and support of the robots.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>
                <a:solidFill>
                  <a:schemeClr val="accent5"/>
                </a:solidFill>
              </a:rPr>
              <a:t>2. Well-being and Health</a:t>
            </a:r>
          </a:p>
          <a:p>
            <a:pPr algn="just"/>
            <a:r>
              <a:rPr lang="en-US" sz="1600" dirty="0"/>
              <a:t>We aim for a significant improvement in </a:t>
            </a:r>
            <a:r>
              <a:rPr lang="en-US" sz="1600" b="1" dirty="0"/>
              <a:t>therapy adherence</a:t>
            </a:r>
            <a:r>
              <a:rPr lang="en-US" sz="1600" dirty="0"/>
              <a:t> for the elderly.</a:t>
            </a:r>
          </a:p>
          <a:p>
            <a:pPr algn="just"/>
            <a:r>
              <a:rPr lang="en-US" sz="1600" dirty="0"/>
              <a:t>Environments built on </a:t>
            </a:r>
            <a:r>
              <a:rPr lang="en-US" sz="1600" b="1" dirty="0"/>
              <a:t>natural harmony</a:t>
            </a:r>
            <a:r>
              <a:rPr lang="en-US" sz="1600" dirty="0"/>
              <a:t> will reduce stress and anxiety.</a:t>
            </a:r>
          </a:p>
          <a:p>
            <a:pPr algn="just"/>
            <a:r>
              <a:rPr lang="en-US" sz="1600" dirty="0"/>
              <a:t>The goal is a </a:t>
            </a:r>
            <a:r>
              <a:rPr lang="en-US" sz="1600" b="1" dirty="0"/>
              <a:t>measurable increase</a:t>
            </a:r>
            <a:r>
              <a:rPr lang="en-US" sz="1600" dirty="0"/>
              <a:t> in the psycho-physical health of inhabitants.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/>
              <a:t>3</a:t>
            </a:r>
            <a:r>
              <a:rPr lang="en-US" sz="1600" b="1" dirty="0">
                <a:solidFill>
                  <a:schemeClr val="accent5"/>
                </a:solidFill>
              </a:rPr>
              <a:t>. Sustainability and Economy</a:t>
            </a:r>
          </a:p>
          <a:p>
            <a:pPr algn="just"/>
            <a:r>
              <a:rPr lang="en-US" sz="1600" b="1" dirty="0"/>
              <a:t>100% Energy self-sufficiency</a:t>
            </a:r>
            <a:r>
              <a:rPr lang="en-US" sz="1600" dirty="0"/>
              <a:t> via renewable sources.</a:t>
            </a:r>
          </a:p>
          <a:p>
            <a:pPr algn="just"/>
            <a:r>
              <a:rPr lang="en-US" sz="1600" b="1" dirty="0"/>
              <a:t>90% reduction</a:t>
            </a:r>
            <a:r>
              <a:rPr lang="en-US" sz="1600" dirty="0"/>
              <a:t> in external waste through in-situ recycling.</a:t>
            </a:r>
          </a:p>
          <a:p>
            <a:pPr algn="just"/>
            <a:r>
              <a:rPr lang="en-US" sz="1600" dirty="0"/>
              <a:t>A </a:t>
            </a:r>
            <a:r>
              <a:rPr lang="en-US" sz="1600" b="1" dirty="0"/>
              <a:t>resilient and replicable model</a:t>
            </a:r>
            <a:r>
              <a:rPr lang="en-US" sz="1600" dirty="0"/>
              <a:t> for the future of the nation.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A1D8743-FFAE-865B-FD58-DA310CD6A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74666" cy="491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24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B62C54-0FA1-6A72-3DC4-C1D741747ED4}"/>
              </a:ext>
            </a:extLst>
          </p:cNvPr>
          <p:cNvSpPr txBox="1"/>
          <p:nvPr/>
        </p:nvSpPr>
        <p:spPr>
          <a:xfrm>
            <a:off x="47067" y="0"/>
            <a:ext cx="3234016" cy="67403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endParaRPr lang="it-IT" dirty="0"/>
          </a:p>
          <a:p>
            <a:pPr algn="just"/>
            <a:r>
              <a:rPr lang="it-IT" b="1" dirty="0" err="1">
                <a:solidFill>
                  <a:schemeClr val="accent3"/>
                </a:solidFill>
              </a:rPr>
              <a:t>Conclusion</a:t>
            </a:r>
            <a:r>
              <a:rPr lang="it-IT" b="1" dirty="0">
                <a:solidFill>
                  <a:schemeClr val="accent3"/>
                </a:solidFill>
              </a:rPr>
              <a:t> &amp; Vision</a:t>
            </a:r>
          </a:p>
          <a:p>
            <a:pPr algn="just"/>
            <a:endParaRPr lang="it-IT" b="1" dirty="0">
              <a:solidFill>
                <a:schemeClr val="accent3"/>
              </a:solidFill>
            </a:endParaRPr>
          </a:p>
          <a:p>
            <a:pPr algn="just"/>
            <a:r>
              <a:rPr lang="it-IT" b="1" dirty="0">
                <a:solidFill>
                  <a:schemeClr val="accent3"/>
                </a:solidFill>
              </a:rPr>
              <a:t>The Key to </a:t>
            </a:r>
            <a:r>
              <a:rPr lang="it-IT" b="1" dirty="0" err="1">
                <a:solidFill>
                  <a:schemeClr val="accent3"/>
                </a:solidFill>
              </a:rPr>
              <a:t>Our</a:t>
            </a:r>
            <a:r>
              <a:rPr lang="it-IT" b="1" dirty="0">
                <a:solidFill>
                  <a:schemeClr val="accent3"/>
                </a:solidFill>
              </a:rPr>
              <a:t> Future</a:t>
            </a:r>
          </a:p>
          <a:p>
            <a:pPr algn="just"/>
            <a:r>
              <a:rPr lang="it-IT" dirty="0"/>
              <a:t>The </a:t>
            </a:r>
            <a:r>
              <a:rPr lang="it-IT" b="1" dirty="0" err="1"/>
              <a:t>Humanoid</a:t>
            </a:r>
            <a:r>
              <a:rPr lang="it-IT" b="1" dirty="0"/>
              <a:t> Assistant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heart</a:t>
            </a:r>
            <a:r>
              <a:rPr lang="it-IT" dirty="0"/>
              <a:t> of a new social model.</a:t>
            </a:r>
          </a:p>
          <a:p>
            <a:pPr algn="just"/>
            <a:r>
              <a:rPr lang="it-IT" dirty="0" err="1"/>
              <a:t>Combined</a:t>
            </a:r>
            <a:r>
              <a:rPr lang="it-IT" dirty="0"/>
              <a:t> with </a:t>
            </a:r>
            <a:r>
              <a:rPr lang="it-IT" b="1" dirty="0" err="1"/>
              <a:t>sustainable</a:t>
            </a:r>
            <a:r>
              <a:rPr lang="it-IT" b="1" dirty="0"/>
              <a:t> </a:t>
            </a:r>
            <a:r>
              <a:rPr lang="it-IT" b="1" dirty="0" err="1"/>
              <a:t>bio-construction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solution</a:t>
            </a:r>
            <a:r>
              <a:rPr lang="it-IT" dirty="0"/>
              <a:t>.</a:t>
            </a:r>
          </a:p>
          <a:p>
            <a:pPr algn="just"/>
            <a:r>
              <a:rPr lang="it-IT" dirty="0" err="1"/>
              <a:t>Our</a:t>
            </a:r>
            <a:r>
              <a:rPr lang="it-IT" dirty="0"/>
              <a:t> goal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b="1" dirty="0"/>
              <a:t>social and </a:t>
            </a:r>
            <a:r>
              <a:rPr lang="it-IT" b="1" dirty="0" err="1"/>
              <a:t>demographic</a:t>
            </a:r>
            <a:r>
              <a:rPr lang="it-IT" b="1" dirty="0"/>
              <a:t> </a:t>
            </a:r>
            <a:r>
              <a:rPr lang="it-IT" b="1" dirty="0" err="1"/>
              <a:t>rebirth</a:t>
            </a:r>
            <a:r>
              <a:rPr lang="it-IT" dirty="0"/>
              <a:t> of the </a:t>
            </a:r>
            <a:r>
              <a:rPr lang="it-IT" dirty="0" err="1"/>
              <a:t>nation</a:t>
            </a:r>
            <a:r>
              <a:rPr lang="it-IT" dirty="0"/>
              <a:t>.</a:t>
            </a:r>
          </a:p>
          <a:p>
            <a:pPr algn="just"/>
            <a:endParaRPr lang="it-IT" dirty="0"/>
          </a:p>
          <a:p>
            <a:pPr algn="just"/>
            <a:r>
              <a:rPr lang="it-IT" b="1" dirty="0">
                <a:solidFill>
                  <a:schemeClr val="accent3"/>
                </a:solidFill>
              </a:rPr>
              <a:t>Building a New World </a:t>
            </a:r>
            <a:r>
              <a:rPr lang="it-IT" b="1" dirty="0" err="1">
                <a:solidFill>
                  <a:schemeClr val="accent3"/>
                </a:solidFill>
              </a:rPr>
              <a:t>Together</a:t>
            </a:r>
            <a:endParaRPr lang="it-IT" b="1" dirty="0">
              <a:solidFill>
                <a:schemeClr val="accent3"/>
              </a:solidFill>
            </a:endParaRPr>
          </a:p>
          <a:p>
            <a:pPr algn="just"/>
            <a:r>
              <a:rPr lang="it-IT" dirty="0"/>
              <a:t>Technology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replace</a:t>
            </a:r>
            <a:r>
              <a:rPr lang="it-IT" dirty="0"/>
              <a:t> human love; </a:t>
            </a:r>
            <a:r>
              <a:rPr lang="it-IT" b="1" dirty="0" err="1"/>
              <a:t>it</a:t>
            </a:r>
            <a:r>
              <a:rPr lang="it-IT" b="1" dirty="0"/>
              <a:t> </a:t>
            </a:r>
            <a:r>
              <a:rPr lang="it-IT" b="1" dirty="0" err="1"/>
              <a:t>frees</a:t>
            </a:r>
            <a:r>
              <a:rPr lang="it-IT" b="1" dirty="0"/>
              <a:t> </a:t>
            </a:r>
            <a:r>
              <a:rPr lang="it-IT" b="1" dirty="0" err="1"/>
              <a:t>it</a:t>
            </a:r>
            <a:r>
              <a:rPr lang="it-IT" dirty="0"/>
              <a:t>.</a:t>
            </a:r>
          </a:p>
          <a:p>
            <a:pPr algn="just"/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creating</a:t>
            </a:r>
            <a:r>
              <a:rPr lang="it-IT" dirty="0"/>
              <a:t> a city </a:t>
            </a:r>
            <a:r>
              <a:rPr lang="it-IT" dirty="0" err="1"/>
              <a:t>designed</a:t>
            </a:r>
            <a:r>
              <a:rPr lang="it-IT" dirty="0"/>
              <a:t> for </a:t>
            </a:r>
            <a:r>
              <a:rPr lang="it-IT" b="1" dirty="0"/>
              <a:t>human </a:t>
            </a:r>
            <a:r>
              <a:rPr lang="it-IT" b="1" dirty="0" err="1"/>
              <a:t>well-being</a:t>
            </a:r>
            <a:r>
              <a:rPr lang="it-IT" dirty="0"/>
              <a:t>.</a:t>
            </a:r>
          </a:p>
          <a:p>
            <a:pPr algn="just"/>
            <a:endParaRPr lang="it-IT" dirty="0"/>
          </a:p>
          <a:p>
            <a:pPr algn="just"/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b="1" dirty="0"/>
              <a:t>"Nuova Rinascita"</a:t>
            </a:r>
            <a:r>
              <a:rPr lang="it-IT" dirty="0"/>
              <a:t> (New Renaissance).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38F860-8478-0EDB-612F-C39B18CEC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83" y="-1"/>
            <a:ext cx="8910918" cy="59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1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04E8B50-2FF7-AD41-D4AB-3EE30C9E4F5E}"/>
              </a:ext>
            </a:extLst>
          </p:cNvPr>
          <p:cNvSpPr txBox="1"/>
          <p:nvPr/>
        </p:nvSpPr>
        <p:spPr>
          <a:xfrm>
            <a:off x="517712" y="134472"/>
            <a:ext cx="6703359" cy="12473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 dirty="0"/>
              <a:t>D.U.S.E. – Dipartimento Universitario Sostenibilità Evoluzione</a:t>
            </a:r>
            <a:r>
              <a:rPr lang="it-IT" dirty="0"/>
              <a:t> </a:t>
            </a:r>
          </a:p>
          <a:p>
            <a:pPr>
              <a:buNone/>
            </a:pPr>
            <a:r>
              <a:rPr lang="it-IT" i="1" dirty="0"/>
              <a:t>Verso una nuova Smart City: Dove la Tecnologia incontra l'Anima</a:t>
            </a:r>
            <a:endParaRPr lang="it-IT" dirty="0"/>
          </a:p>
          <a:p>
            <a:pPr>
              <a:buNone/>
            </a:pPr>
            <a:br>
              <a:rPr lang="it-IT" dirty="0"/>
            </a:br>
            <a:r>
              <a:rPr lang="it-IT" b="1" dirty="0"/>
              <a:t> (Internazionale):</a:t>
            </a:r>
            <a:r>
              <a:rPr lang="it-IT" dirty="0"/>
              <a:t> </a:t>
            </a:r>
            <a:r>
              <a:rPr lang="it-IT" b="1" dirty="0"/>
              <a:t>D</a:t>
            </a:r>
            <a:r>
              <a:rPr lang="it-IT" dirty="0"/>
              <a:t>epartment for </a:t>
            </a:r>
            <a:r>
              <a:rPr lang="it-IT" b="1" dirty="0"/>
              <a:t>U</a:t>
            </a:r>
            <a:r>
              <a:rPr lang="it-IT" dirty="0"/>
              <a:t>rban </a:t>
            </a:r>
            <a:r>
              <a:rPr lang="it-IT" b="1" dirty="0" err="1"/>
              <a:t>S</a:t>
            </a:r>
            <a:r>
              <a:rPr lang="it-IT" dirty="0" err="1"/>
              <a:t>ustainability</a:t>
            </a:r>
            <a:r>
              <a:rPr lang="it-IT" dirty="0"/>
              <a:t> &amp; </a:t>
            </a:r>
            <a:r>
              <a:rPr lang="it-IT" b="1" dirty="0" err="1"/>
              <a:t>E</a:t>
            </a:r>
            <a:r>
              <a:rPr lang="it-IT" dirty="0" err="1"/>
              <a:t>volution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FC28C20-A883-20E5-9F2F-0C646B7E1DE1}"/>
              </a:ext>
            </a:extLst>
          </p:cNvPr>
          <p:cNvSpPr txBox="1"/>
          <p:nvPr/>
        </p:nvSpPr>
        <p:spPr>
          <a:xfrm>
            <a:off x="114300" y="2763370"/>
            <a:ext cx="6844553" cy="3600986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Symbolic Dedication 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i="1" dirty="0">
                <a:solidFill>
                  <a:schemeClr val="bg1"/>
                </a:solidFill>
              </a:rPr>
              <a:t>If this project happens, it will be dedicated to </a:t>
            </a:r>
            <a:r>
              <a:rPr lang="en-US" sz="1600" b="1" i="1" dirty="0">
                <a:solidFill>
                  <a:schemeClr val="bg1"/>
                </a:solidFill>
              </a:rPr>
              <a:t>Eleonora Duse</a:t>
            </a:r>
            <a:r>
              <a:rPr lang="en-US" sz="1600" i="1" dirty="0">
                <a:solidFill>
                  <a:schemeClr val="bg1"/>
                </a:solidFill>
              </a:rPr>
              <a:t>, the 'Divine.’</a:t>
            </a:r>
          </a:p>
          <a:p>
            <a:endParaRPr lang="en-US" sz="1600" i="1" dirty="0">
              <a:solidFill>
                <a:schemeClr val="bg1"/>
              </a:solidFill>
            </a:endParaRPr>
          </a:p>
          <a:p>
            <a:r>
              <a:rPr lang="en-US" sz="1600" i="1" dirty="0">
                <a:solidFill>
                  <a:schemeClr val="bg1"/>
                </a:solidFill>
              </a:rPr>
              <a:t>A legendary Italian actress, </a:t>
            </a:r>
            <a:r>
              <a:rPr lang="en-US" sz="1600" b="1" i="1" dirty="0">
                <a:solidFill>
                  <a:schemeClr val="bg1"/>
                </a:solidFill>
              </a:rPr>
              <a:t>loved at home and adored in Russia</a:t>
            </a:r>
            <a:r>
              <a:rPr lang="en-US" sz="1600" i="1" dirty="0">
                <a:solidFill>
                  <a:schemeClr val="bg1"/>
                </a:solidFill>
              </a:rPr>
              <a:t>, she brought a modern touch to the stage that moved the whole world. She was a symbol of change and </a:t>
            </a:r>
            <a:r>
              <a:rPr lang="en-US" sz="1600" b="1" i="1" dirty="0">
                <a:solidFill>
                  <a:schemeClr val="bg1"/>
                </a:solidFill>
              </a:rPr>
              <a:t>deep feeling</a:t>
            </a:r>
            <a:r>
              <a:rPr lang="en-US" sz="1600" i="1" dirty="0">
                <a:solidFill>
                  <a:schemeClr val="bg1"/>
                </a:solidFill>
              </a:rPr>
              <a:t>.</a:t>
            </a:r>
          </a:p>
          <a:p>
            <a:endParaRPr lang="en-US" sz="1600" i="1" dirty="0">
              <a:solidFill>
                <a:schemeClr val="bg1"/>
              </a:solidFill>
            </a:endParaRPr>
          </a:p>
          <a:p>
            <a:r>
              <a:rPr lang="en-US" sz="1600" i="1" dirty="0">
                <a:solidFill>
                  <a:schemeClr val="bg1"/>
                </a:solidFill>
              </a:rPr>
              <a:t>We named our department </a:t>
            </a:r>
            <a:r>
              <a:rPr lang="en-US" sz="1600" b="1" i="1" dirty="0">
                <a:solidFill>
                  <a:schemeClr val="bg1"/>
                </a:solidFill>
              </a:rPr>
              <a:t>D.U.S.E. (</a:t>
            </a:r>
            <a:r>
              <a:rPr lang="it-IT" sz="1600" b="1" dirty="0">
                <a:solidFill>
                  <a:schemeClr val="bg1"/>
                </a:solidFill>
              </a:rPr>
              <a:t>Department for Urban </a:t>
            </a:r>
            <a:r>
              <a:rPr lang="it-IT" sz="1600" b="1" dirty="0" err="1">
                <a:solidFill>
                  <a:schemeClr val="bg1"/>
                </a:solidFill>
              </a:rPr>
              <a:t>Sustainability</a:t>
            </a:r>
            <a:r>
              <a:rPr lang="it-IT" sz="1600" b="1" dirty="0">
                <a:solidFill>
                  <a:schemeClr val="bg1"/>
                </a:solidFill>
              </a:rPr>
              <a:t> &amp; </a:t>
            </a:r>
            <a:r>
              <a:rPr lang="it-IT" sz="1600" b="1" dirty="0" err="1">
                <a:solidFill>
                  <a:schemeClr val="bg1"/>
                </a:solidFill>
              </a:rPr>
              <a:t>Evolution</a:t>
            </a:r>
            <a:r>
              <a:rPr lang="en-US" sz="1600" b="1" i="1" dirty="0">
                <a:solidFill>
                  <a:schemeClr val="bg1"/>
                </a:solidFill>
              </a:rPr>
              <a:t>) </a:t>
            </a:r>
            <a:r>
              <a:rPr lang="en-US" sz="1600" i="1" dirty="0">
                <a:solidFill>
                  <a:schemeClr val="bg1"/>
                </a:solidFill>
              </a:rPr>
              <a:t>after her. Our goal is a Smart City that isn't just </a:t>
            </a:r>
            <a:r>
              <a:rPr lang="en-US" sz="1600" b="1" i="1" dirty="0">
                <a:solidFill>
                  <a:schemeClr val="bg1"/>
                </a:solidFill>
              </a:rPr>
              <a:t>hardware and sensors</a:t>
            </a:r>
            <a:r>
              <a:rPr lang="en-US" sz="1600" i="1" dirty="0">
                <a:solidFill>
                  <a:schemeClr val="bg1"/>
                </a:solidFill>
              </a:rPr>
              <a:t>, but a place that feels alive and welcoming. </a:t>
            </a:r>
          </a:p>
          <a:p>
            <a:endParaRPr lang="en-US" sz="1600" i="1" dirty="0">
              <a:solidFill>
                <a:schemeClr val="bg1"/>
              </a:solidFill>
            </a:endParaRPr>
          </a:p>
          <a:p>
            <a:r>
              <a:rPr lang="en-US" sz="1600" i="1" dirty="0">
                <a:solidFill>
                  <a:schemeClr val="bg1"/>
                </a:solidFill>
              </a:rPr>
              <a:t>The two emeralds from her famous ring will inspire us: the strength of the stone for our buildings, and its beauty for the people's quality of life.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2C9F70C-788A-2077-50E9-1902B142D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19" y="134472"/>
            <a:ext cx="4482352" cy="672352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998AD1B-D302-3F30-C151-23D03A5F1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6" b="22745"/>
          <a:stretch>
            <a:fillRect/>
          </a:stretch>
        </p:blipFill>
        <p:spPr>
          <a:xfrm>
            <a:off x="3140136" y="1459006"/>
            <a:ext cx="1026210" cy="9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91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FC2A8438-1714-2227-7A1D-4858CD9B5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62" y="703670"/>
            <a:ext cx="1213203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it-IT" altLang="it-IT" b="1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it-IT" altLang="it-IT" b="1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it-IT" altLang="it-IT" b="1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ATLAS: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R&amp;D </a:t>
            </a:r>
            <a:r>
              <a:rPr kumimoji="0" lang="it-IT" altLang="it-IT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Athlete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High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complexity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high cost, limited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autonomy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OPTIMUS: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Industrial Appliance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Mass production,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simplified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mechanics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AI-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driven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OUR PROJECT: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kumimoji="0" lang="it-IT" altLang="it-IT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Practical</a:t>
            </a:r>
            <a:r>
              <a:rPr kumimoji="0" lang="it-IT" altLang="it-IT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Collaborator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Immediate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stability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bio-integrated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safety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cost-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effective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urban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ecosystems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5" name="Picture 9" descr="Il robot umanoide di nuova generazione Atlas... | Acquista | Leobotics">
            <a:extLst>
              <a:ext uri="{FF2B5EF4-FFF2-40B4-BE49-F238E27FC236}">
                <a16:creationId xmlns:a16="http://schemas.microsoft.com/office/drawing/2014/main" id="{2593536F-2901-EC0B-6F66-11260C745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42529" cy="20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Tesla L'action figure di Optimus fa crollare il negozio online – Shop4Tesla">
            <a:extLst>
              <a:ext uri="{FF2B5EF4-FFF2-40B4-BE49-F238E27FC236}">
                <a16:creationId xmlns:a16="http://schemas.microsoft.com/office/drawing/2014/main" id="{3970D802-64C2-45D5-4303-34F1317FD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65" y="-1"/>
            <a:ext cx="4258235" cy="239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EE63BD5A-D95A-8313-B22A-DECB8B22BC02}"/>
              </a:ext>
            </a:extLst>
          </p:cNvPr>
          <p:cNvSpPr/>
          <p:nvPr/>
        </p:nvSpPr>
        <p:spPr>
          <a:xfrm>
            <a:off x="4518212" y="181536"/>
            <a:ext cx="3234017" cy="16001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Atlas 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dirty="0" err="1"/>
              <a:t>Optimus</a:t>
            </a:r>
            <a:endParaRPr lang="it-IT" dirty="0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AC60F56D-23BA-294C-FA22-B4B555B53C58}"/>
              </a:ext>
            </a:extLst>
          </p:cNvPr>
          <p:cNvSpPr/>
          <p:nvPr/>
        </p:nvSpPr>
        <p:spPr>
          <a:xfrm>
            <a:off x="6773821" y="11766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Pulsante di azione: Indietro o precedente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E8031CE-93C7-C85A-885E-356965591F14}"/>
              </a:ext>
            </a:extLst>
          </p:cNvPr>
          <p:cNvSpPr/>
          <p:nvPr/>
        </p:nvSpPr>
        <p:spPr>
          <a:xfrm>
            <a:off x="4518212" y="181536"/>
            <a:ext cx="833717" cy="707967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09" name="Picture 13">
            <a:extLst>
              <a:ext uri="{FF2B5EF4-FFF2-40B4-BE49-F238E27FC236}">
                <a16:creationId xmlns:a16="http://schemas.microsoft.com/office/drawing/2014/main" id="{9B4A7932-E250-5EAE-3E1D-047CA287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56" y="3833812"/>
            <a:ext cx="4538382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25644716-50D0-95FA-B90D-03D6254A7B33}"/>
              </a:ext>
            </a:extLst>
          </p:cNvPr>
          <p:cNvSpPr/>
          <p:nvPr/>
        </p:nvSpPr>
        <p:spPr>
          <a:xfrm>
            <a:off x="0" y="4188760"/>
            <a:ext cx="7254687" cy="19655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b="1" dirty="0"/>
              <a:t>R1, nato nel 2016 da Giorgio Metta (ITT GENOVA), il primo robot IIT per applicazioni in ambito domestico e professionale</a:t>
            </a: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0288AABB-0EA2-E923-6B7A-9DC5CFA217B5}"/>
              </a:ext>
            </a:extLst>
          </p:cNvPr>
          <p:cNvSpPr/>
          <p:nvPr/>
        </p:nvSpPr>
        <p:spPr>
          <a:xfrm>
            <a:off x="5999692" y="561862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6523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D8782D2-AFFA-BA8C-159B-C02E55BCE5CE}"/>
              </a:ext>
            </a:extLst>
          </p:cNvPr>
          <p:cNvSpPr/>
          <p:nvPr/>
        </p:nvSpPr>
        <p:spPr>
          <a:xfrm>
            <a:off x="7586124" y="-1"/>
            <a:ext cx="4726897" cy="6858001"/>
          </a:xfrm>
          <a:prstGeom prst="rect">
            <a:avLst/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b="1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Professional </a:t>
            </a:r>
            <a:r>
              <a:rPr lang="it-IT" sz="1400" b="1" dirty="0" err="1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Profile</a:t>
            </a:r>
            <a:r>
              <a:rPr lang="it-IT" sz="1400" b="1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&amp; Vision</a:t>
            </a:r>
          </a:p>
          <a:p>
            <a:endParaRPr lang="it-IT" sz="1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it-IT" sz="1400" dirty="0">
                <a:solidFill>
                  <a:schemeClr val="accent5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Patrizia Boi: </a:t>
            </a:r>
            <a:r>
              <a:rPr lang="it-IT" sz="1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Senior </a:t>
            </a:r>
            <a:r>
              <a:rPr lang="it-IT" sz="1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Engineer</a:t>
            </a:r>
            <a:r>
              <a:rPr lang="it-IT" sz="1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(30+ </a:t>
            </a:r>
            <a:r>
              <a:rPr lang="it-IT" sz="1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years</a:t>
            </a:r>
            <a:r>
              <a:rPr lang="it-IT" sz="1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it-IT" sz="1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experience</a:t>
            </a:r>
            <a:r>
              <a:rPr lang="it-IT" sz="1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)</a:t>
            </a:r>
          </a:p>
          <a:p>
            <a:endParaRPr lang="it-IT" sz="1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US" sz="1400" b="1" dirty="0">
                <a:solidFill>
                  <a:schemeClr val="accent1"/>
                </a:solidFill>
              </a:rPr>
              <a:t>Experience and Pillars</a:t>
            </a:r>
          </a:p>
          <a:p>
            <a:endParaRPr lang="en-US" sz="1400" b="1" dirty="0">
              <a:solidFill>
                <a:schemeClr val="accent1"/>
              </a:solidFill>
            </a:endParaRPr>
          </a:p>
          <a:p>
            <a:pPr algn="just"/>
            <a:r>
              <a:rPr lang="en-US" sz="1400" b="1" dirty="0"/>
              <a:t>My name is Patrizia Boi and I am a Senior Engineer with over 30 years of experience. </a:t>
            </a:r>
          </a:p>
          <a:p>
            <a:pPr algn="just"/>
            <a:r>
              <a:rPr lang="en-US" sz="1400" b="1" dirty="0"/>
              <a:t>My career rests on two pillars: my long experience at Italian State Railways (FS) and my solid private practice in civil works. </a:t>
            </a:r>
          </a:p>
          <a:p>
            <a:pPr algn="just"/>
            <a:r>
              <a:rPr lang="en-US" sz="1400" b="1" dirty="0"/>
              <a:t>I have focused on reconnecting urban neighborhoods and restoring historic stations.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b="1" dirty="0">
                <a:solidFill>
                  <a:schemeClr val="accent1"/>
                </a:solidFill>
              </a:rPr>
              <a:t>Engineering and Ethics</a:t>
            </a:r>
          </a:p>
          <a:p>
            <a:pPr algn="just"/>
            <a:endParaRPr lang="en-US" sz="1400" b="1" dirty="0">
              <a:solidFill>
                <a:schemeClr val="accent1"/>
              </a:solidFill>
            </a:endParaRPr>
          </a:p>
          <a:p>
            <a:pPr algn="just"/>
            <a:r>
              <a:rPr lang="en-US" sz="1400" b="1" dirty="0"/>
              <a:t>Beyond technique, I am a journalist and the author of ‘Engineering to the power n”. </a:t>
            </a:r>
          </a:p>
          <a:p>
            <a:pPr algn="just"/>
            <a:r>
              <a:rPr lang="en-US" sz="1400" b="1" dirty="0"/>
              <a:t>This book analyzes innovation brought by the digitalization of processes and asks a fundamental ethical question: is technology a tool for social harmony or for control?</a:t>
            </a:r>
          </a:p>
          <a:p>
            <a:pPr algn="just"/>
            <a:r>
              <a:rPr lang="en-US" sz="1400" b="1" dirty="0"/>
              <a:t>My vision combines technical background with the need for sustainable growth.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b="1" dirty="0">
                <a:solidFill>
                  <a:schemeClr val="accent1"/>
                </a:solidFill>
              </a:rPr>
              <a:t>The Project</a:t>
            </a:r>
          </a:p>
          <a:p>
            <a:pPr algn="just"/>
            <a:endParaRPr lang="en-US" sz="1400" b="1" dirty="0">
              <a:solidFill>
                <a:schemeClr val="accent1"/>
              </a:solidFill>
            </a:endParaRPr>
          </a:p>
          <a:p>
            <a:pPr algn="just"/>
            <a:r>
              <a:rPr lang="en-US" sz="1400" b="1" dirty="0"/>
              <a:t>Today I present the practical application of this vision.</a:t>
            </a:r>
          </a:p>
          <a:p>
            <a:pPr algn="just"/>
            <a:r>
              <a:rPr lang="en-US" sz="1400" b="1" dirty="0"/>
              <a:t>The project 'Humanoid Assistant in the University Smart City’,  is designed for well-being and the future of our cities.</a:t>
            </a:r>
          </a:p>
          <a:p>
            <a:endParaRPr lang="it-IT" sz="1400" dirty="0">
              <a:solidFill>
                <a:srgbClr val="C0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it-IT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6B3ACF9-C6FB-E4E6-5A6A-CE5FC59DF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0"/>
            <a:ext cx="7465101" cy="4976735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FE29FEE-4568-8365-DAA4-136B88980032}"/>
              </a:ext>
            </a:extLst>
          </p:cNvPr>
          <p:cNvSpPr/>
          <p:nvPr/>
        </p:nvSpPr>
        <p:spPr>
          <a:xfrm>
            <a:off x="333091" y="5197839"/>
            <a:ext cx="6618157" cy="149901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Presentazione</a:t>
            </a:r>
          </a:p>
        </p:txBody>
      </p:sp>
    </p:spTree>
    <p:extLst>
      <p:ext uri="{BB962C8B-B14F-4D97-AF65-F5344CB8AC3E}">
        <p14:creationId xmlns:p14="http://schemas.microsoft.com/office/powerpoint/2010/main" val="2177613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94C5A6-2528-C9F6-617E-79E684D324D7}"/>
              </a:ext>
            </a:extLst>
          </p:cNvPr>
          <p:cNvSpPr txBox="1"/>
          <p:nvPr/>
        </p:nvSpPr>
        <p:spPr>
          <a:xfrm>
            <a:off x="7409328" y="0"/>
            <a:ext cx="4782671" cy="600164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accent2"/>
                </a:solidFill>
              </a:rPr>
              <a:t>Organizational Structure &amp; Global Talent</a:t>
            </a:r>
          </a:p>
          <a:p>
            <a:pPr algn="just"/>
            <a:r>
              <a:rPr lang="en-US" sz="1600" b="1" dirty="0">
                <a:solidFill>
                  <a:schemeClr val="accent2"/>
                </a:solidFill>
              </a:rPr>
              <a:t>1. Multidisciplinary Expert Staff</a:t>
            </a:r>
          </a:p>
          <a:p>
            <a:pPr algn="just"/>
            <a:r>
              <a:rPr lang="en-US" sz="1600" dirty="0"/>
              <a:t>Managing this project requires a </a:t>
            </a:r>
            <a:r>
              <a:rPr lang="en-US" sz="1600" b="1" dirty="0"/>
              <a:t>world-class multidisciplinary team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/>
              <a:t>We will involve top experts in robotics, following the excellence of leaders like </a:t>
            </a:r>
            <a:r>
              <a:rPr lang="en-US" sz="1600" b="1" dirty="0"/>
              <a:t>Giorgio Metta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/>
              <a:t>The team includes </a:t>
            </a:r>
            <a:r>
              <a:rPr lang="en-US" sz="1600" b="1" dirty="0"/>
              <a:t>high-quality engineers and architects</a:t>
            </a:r>
            <a:r>
              <a:rPr lang="en-US" sz="1600" dirty="0"/>
              <a:t> specialized in bio-construction and AI.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>
                <a:solidFill>
                  <a:schemeClr val="accent2"/>
                </a:solidFill>
              </a:rPr>
              <a:t>2. Global Strategic Collaboration</a:t>
            </a:r>
          </a:p>
          <a:p>
            <a:pPr algn="just"/>
            <a:r>
              <a:rPr lang="en-US" sz="1600" dirty="0"/>
              <a:t>We select the best minds from </a:t>
            </a:r>
            <a:r>
              <a:rPr lang="en-US" sz="1600" b="1" dirty="0"/>
              <a:t>Russia, China, India, and Iran</a:t>
            </a:r>
            <a:r>
              <a:rPr lang="en-US" sz="1600" dirty="0"/>
              <a:t>. This international cooperation ensures </a:t>
            </a:r>
            <a:r>
              <a:rPr lang="en-US" sz="1600" b="1" dirty="0" err="1"/>
              <a:t>differents</a:t>
            </a:r>
            <a:r>
              <a:rPr lang="en-US" sz="1600" b="1" dirty="0"/>
              <a:t> expertise</a:t>
            </a:r>
            <a:r>
              <a:rPr lang="en-US" sz="1600" dirty="0"/>
              <a:t> and technological sovereignty.</a:t>
            </a:r>
          </a:p>
          <a:p>
            <a:pPr algn="just"/>
            <a:r>
              <a:rPr lang="en-US" sz="1600" dirty="0"/>
              <a:t>We combine different technical cultures to create a </a:t>
            </a:r>
            <a:r>
              <a:rPr lang="en-US" sz="1600" b="1" dirty="0"/>
              <a:t>universal solution</a:t>
            </a:r>
            <a:r>
              <a:rPr lang="en-US" sz="1600" dirty="0"/>
              <a:t> for the Smart City.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/>
              <a:t>3. Advanced Technological Support</a:t>
            </a:r>
          </a:p>
          <a:p>
            <a:pPr algn="just"/>
            <a:r>
              <a:rPr lang="en-US" sz="1600" dirty="0"/>
              <a:t>The project relies on </a:t>
            </a:r>
            <a:r>
              <a:rPr lang="en-US" sz="1600" b="1" dirty="0"/>
              <a:t>high-technology tools</a:t>
            </a:r>
            <a:r>
              <a:rPr lang="en-US" sz="1600" dirty="0"/>
              <a:t> for every phase.</a:t>
            </a:r>
          </a:p>
          <a:p>
            <a:pPr algn="just"/>
            <a:r>
              <a:rPr lang="en-US" sz="1600" dirty="0"/>
              <a:t>We use </a:t>
            </a:r>
            <a:r>
              <a:rPr lang="en-US" sz="1600" b="1" dirty="0"/>
              <a:t>AI-driven design</a:t>
            </a:r>
            <a:r>
              <a:rPr lang="en-US" sz="1600" dirty="0"/>
              <a:t> and advanced simulation to optimize the robot-environment interaction.</a:t>
            </a:r>
          </a:p>
          <a:p>
            <a:pPr algn="just"/>
            <a:r>
              <a:rPr lang="en-US" sz="1600" dirty="0"/>
              <a:t>Our goal is to integrate </a:t>
            </a:r>
            <a:r>
              <a:rPr lang="en-US" sz="1600" b="1" dirty="0"/>
              <a:t>frontier science</a:t>
            </a:r>
            <a:r>
              <a:rPr lang="en-US" sz="1600" dirty="0"/>
              <a:t> with practical, large-scale engineering.</a:t>
            </a:r>
          </a:p>
          <a:p>
            <a:endParaRPr lang="en-US" sz="1600" dirty="0"/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7D82D4A4-837F-4760-9DDF-6E92B4133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831110"/>
              </p:ext>
            </p:extLst>
          </p:nvPr>
        </p:nvGraphicFramePr>
        <p:xfrm>
          <a:off x="47064" y="47067"/>
          <a:ext cx="7362262" cy="58622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5472">
                  <a:extLst>
                    <a:ext uri="{9D8B030D-6E8A-4147-A177-3AD203B41FA5}">
                      <a16:colId xmlns:a16="http://schemas.microsoft.com/office/drawing/2014/main" val="3666284331"/>
                    </a:ext>
                  </a:extLst>
                </a:gridCol>
                <a:gridCol w="3078395">
                  <a:extLst>
                    <a:ext uri="{9D8B030D-6E8A-4147-A177-3AD203B41FA5}">
                      <a16:colId xmlns:a16="http://schemas.microsoft.com/office/drawing/2014/main" val="2174461327"/>
                    </a:ext>
                  </a:extLst>
                </a:gridCol>
                <a:gridCol w="3078395">
                  <a:extLst>
                    <a:ext uri="{9D8B030D-6E8A-4147-A177-3AD203B41FA5}">
                      <a16:colId xmlns:a16="http://schemas.microsoft.com/office/drawing/2014/main" val="2293523578"/>
                    </a:ext>
                  </a:extLst>
                </a:gridCol>
              </a:tblGrid>
              <a:tr h="2798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 dirty="0" err="1">
                          <a:effectLst/>
                        </a:rPr>
                        <a:t>Phase</a:t>
                      </a:r>
                      <a:endParaRPr lang="it-IT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Macro-Operation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Level of Detail / Key Output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7531" marB="17531" anchor="b"/>
                </a:tc>
                <a:extLst>
                  <a:ext uri="{0D108BD9-81ED-4DB2-BD59-A6C34878D82A}">
                    <a16:rowId xmlns:a16="http://schemas.microsoft.com/office/drawing/2014/main" val="3099087816"/>
                  </a:ext>
                </a:extLst>
              </a:tr>
              <a:tr h="762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PHASE 1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Feasibility Study &amp; Site Selection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Geotechnical, climatic, and regulatory analysis. Preliminary cost assessment (CAPEX/OPEX).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7531" marB="17531" anchor="b"/>
                </a:tc>
                <a:extLst>
                  <a:ext uri="{0D108BD9-81ED-4DB2-BD59-A6C34878D82A}">
                    <a16:rowId xmlns:a16="http://schemas.microsoft.com/office/drawing/2014/main" val="2993983178"/>
                  </a:ext>
                </a:extLst>
              </a:tr>
              <a:tr h="10050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PHASE 2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 dirty="0">
                          <a:effectLst/>
                        </a:rPr>
                        <a:t>Preliminary Design &amp; Team Building</a:t>
                      </a:r>
                      <a:endParaRPr lang="it-IT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Definition of urban layout (Sacred Geometry). Partnerships with luminaries (Metta, Russian/Chinese experts).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7531" marB="17531" anchor="b"/>
                </a:tc>
                <a:extLst>
                  <a:ext uri="{0D108BD9-81ED-4DB2-BD59-A6C34878D82A}">
                    <a16:rowId xmlns:a16="http://schemas.microsoft.com/office/drawing/2014/main" val="1167583290"/>
                  </a:ext>
                </a:extLst>
              </a:tr>
              <a:tr h="762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PHASE 3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Final Design &amp; BIM Modeling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Integrated BIM modeling. Design of smart systems (geothermal, photovoltaic, smart lighting).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7531" marB="17531" anchor="b"/>
                </a:tc>
                <a:extLst>
                  <a:ext uri="{0D108BD9-81ED-4DB2-BD59-A6C34878D82A}">
                    <a16:rowId xmlns:a16="http://schemas.microsoft.com/office/drawing/2014/main" val="3847843629"/>
                  </a:ext>
                </a:extLst>
              </a:tr>
              <a:tr h="762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PHASE 4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Executive Design &amp; Virtual Commissioning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Construction details and technical specifications. Virtual simulations of robot-environment interaction.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7531" marB="17531" anchor="b"/>
                </a:tc>
                <a:extLst>
                  <a:ext uri="{0D108BD9-81ED-4DB2-BD59-A6C34878D82A}">
                    <a16:rowId xmlns:a16="http://schemas.microsoft.com/office/drawing/2014/main" val="4265197097"/>
                  </a:ext>
                </a:extLst>
              </a:tr>
              <a:tr h="762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PHASE 5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Financing &amp; Approvals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Presentation of the Business Plan to investors/institutions. Permitting and funding approval.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7531" marB="17531" anchor="b"/>
                </a:tc>
                <a:extLst>
                  <a:ext uri="{0D108BD9-81ED-4DB2-BD59-A6C34878D82A}">
                    <a16:rowId xmlns:a16="http://schemas.microsoft.com/office/drawing/2014/main" val="1353810852"/>
                  </a:ext>
                </a:extLst>
              </a:tr>
              <a:tr h="762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PHASE 6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Construction &amp; Project Management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Green building construction (wood, adobe). Digital infrastructure integration and robot deployment.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7531" marB="17531" anchor="b"/>
                </a:tc>
                <a:extLst>
                  <a:ext uri="{0D108BD9-81ED-4DB2-BD59-A6C34878D82A}">
                    <a16:rowId xmlns:a16="http://schemas.microsoft.com/office/drawing/2014/main" val="2937207558"/>
                  </a:ext>
                </a:extLst>
              </a:tr>
              <a:tr h="762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PHASE 7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>
                          <a:effectLst/>
                        </a:rPr>
                        <a:t>Technical-Administrative Testing &amp; Start-up</a:t>
                      </a:r>
                      <a:endParaRPr lang="it-IT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97" marR="26297" marT="17531" marB="17531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100" kern="0" dirty="0" err="1">
                          <a:effectLst/>
                        </a:rPr>
                        <a:t>Final</a:t>
                      </a:r>
                      <a:r>
                        <a:rPr lang="it-IT" sz="1100" kern="0" dirty="0">
                          <a:effectLst/>
                        </a:rPr>
                        <a:t> </a:t>
                      </a:r>
                      <a:r>
                        <a:rPr lang="it-IT" sz="1100" kern="0" dirty="0" err="1">
                          <a:effectLst/>
                        </a:rPr>
                        <a:t>commissioning</a:t>
                      </a:r>
                      <a:r>
                        <a:rPr lang="it-IT" sz="1100" kern="0" dirty="0">
                          <a:effectLst/>
                        </a:rPr>
                        <a:t>. </a:t>
                      </a:r>
                      <a:r>
                        <a:rPr lang="it-IT" sz="1100" kern="0" dirty="0" err="1">
                          <a:effectLst/>
                        </a:rPr>
                        <a:t>Launch</a:t>
                      </a:r>
                      <a:r>
                        <a:rPr lang="it-IT" sz="1100" kern="0" dirty="0">
                          <a:effectLst/>
                        </a:rPr>
                        <a:t> of the Pilot Project with the first </a:t>
                      </a:r>
                      <a:r>
                        <a:rPr lang="it-IT" sz="1100" kern="0" dirty="0" err="1">
                          <a:effectLst/>
                        </a:rPr>
                        <a:t>residents</a:t>
                      </a:r>
                      <a:r>
                        <a:rPr lang="it-IT" sz="1100" kern="0" dirty="0">
                          <a:effectLst/>
                        </a:rPr>
                        <a:t> (</a:t>
                      </a:r>
                      <a:r>
                        <a:rPr lang="it-IT" sz="1100" kern="0" dirty="0" err="1">
                          <a:effectLst/>
                        </a:rPr>
                        <a:t>young</a:t>
                      </a:r>
                      <a:r>
                        <a:rPr lang="it-IT" sz="1100" kern="0" dirty="0">
                          <a:effectLst/>
                        </a:rPr>
                        <a:t> </a:t>
                      </a:r>
                      <a:r>
                        <a:rPr lang="it-IT" sz="1100" kern="0" dirty="0" err="1">
                          <a:effectLst/>
                        </a:rPr>
                        <a:t>couples</a:t>
                      </a:r>
                      <a:r>
                        <a:rPr lang="it-IT" sz="1100" kern="0" dirty="0">
                          <a:effectLst/>
                        </a:rPr>
                        <a:t> and </a:t>
                      </a:r>
                      <a:r>
                        <a:rPr lang="it-IT" sz="1100" kern="0" dirty="0" err="1">
                          <a:effectLst/>
                        </a:rPr>
                        <a:t>elderly</a:t>
                      </a:r>
                      <a:r>
                        <a:rPr lang="it-IT" sz="1100" kern="0" dirty="0">
                          <a:effectLst/>
                        </a:rPr>
                        <a:t>).</a:t>
                      </a:r>
                      <a:endParaRPr lang="it-IT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7531" marB="17531" anchor="b"/>
                </a:tc>
                <a:extLst>
                  <a:ext uri="{0D108BD9-81ED-4DB2-BD59-A6C34878D82A}">
                    <a16:rowId xmlns:a16="http://schemas.microsoft.com/office/drawing/2014/main" val="1590769496"/>
                  </a:ext>
                </a:extLst>
              </a:tr>
            </a:tbl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2A1C0BCD-5662-1D8B-4B1F-094E1876EFFB}"/>
              </a:ext>
            </a:extLst>
          </p:cNvPr>
          <p:cNvSpPr/>
          <p:nvPr/>
        </p:nvSpPr>
        <p:spPr>
          <a:xfrm>
            <a:off x="47064" y="6091518"/>
            <a:ext cx="12144935" cy="71941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b="1" dirty="0"/>
              <a:t>Project Roadmap: University Smart City (SCU) "Nuova Rinascita"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031229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1C7FEE-4D9D-AF0A-8F5C-6062B55BC519}"/>
              </a:ext>
            </a:extLst>
          </p:cNvPr>
          <p:cNvSpPr txBox="1"/>
          <p:nvPr/>
        </p:nvSpPr>
        <p:spPr>
          <a:xfrm>
            <a:off x="7779894" y="0"/>
            <a:ext cx="4362799" cy="704808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From Vision to Industry – Three Methodological Pillars</a:t>
            </a:r>
          </a:p>
          <a:p>
            <a:pPr algn="just"/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1. BIM Method (4D/5D): Digital Management</a:t>
            </a:r>
          </a:p>
          <a:p>
            <a:pPr algn="just"/>
            <a:r>
              <a:rPr lang="en-US" sz="1600" dirty="0"/>
              <a:t>We use </a:t>
            </a:r>
            <a:r>
              <a:rPr lang="en-US" sz="1600" b="1" dirty="0"/>
              <a:t>BIM</a:t>
            </a:r>
            <a:r>
              <a:rPr lang="en-US" sz="1600" dirty="0"/>
              <a:t> for the full digital management of </a:t>
            </a:r>
            <a:r>
              <a:rPr lang="en-US" sz="1600" b="1" dirty="0"/>
              <a:t>costs and timelines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/>
              <a:t>The robot is not an extra; it is an </a:t>
            </a:r>
            <a:r>
              <a:rPr lang="en-US" sz="1600" b="1" dirty="0"/>
              <a:t>integrated element</a:t>
            </a:r>
            <a:r>
              <a:rPr lang="en-US" sz="1600" dirty="0"/>
              <a:t> of the design from day one.</a:t>
            </a:r>
          </a:p>
          <a:p>
            <a:pPr algn="just"/>
            <a:r>
              <a:rPr lang="en-US" sz="1600" dirty="0"/>
              <a:t>This ensures that the architecture and the technology grow together perfectly.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2. Virtual Commissioning: Zero-Risk Testing</a:t>
            </a:r>
          </a:p>
          <a:p>
            <a:pPr algn="just"/>
            <a:r>
              <a:rPr lang="en-US" sz="1600" dirty="0"/>
              <a:t>We utilize the </a:t>
            </a:r>
            <a:r>
              <a:rPr lang="en-US" sz="1600" b="1" dirty="0"/>
              <a:t>Digital Twin</a:t>
            </a:r>
            <a:r>
              <a:rPr lang="en-US" sz="1600" dirty="0"/>
              <a:t> technology for comprehensive, </a:t>
            </a:r>
            <a:r>
              <a:rPr lang="en-US" sz="1600" b="1" dirty="0"/>
              <a:t>zero-risk testing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/>
              <a:t>This guarantees </a:t>
            </a:r>
            <a:r>
              <a:rPr lang="en-US" sz="1600" b="1" dirty="0"/>
              <a:t>operational efficiency</a:t>
            </a:r>
            <a:r>
              <a:rPr lang="en-US" sz="1600" dirty="0"/>
              <a:t> before the physical construction begins.</a:t>
            </a:r>
          </a:p>
          <a:p>
            <a:pPr algn="just"/>
            <a:r>
              <a:rPr lang="en-US" sz="1600" dirty="0"/>
              <a:t>We test the </a:t>
            </a:r>
            <a:r>
              <a:rPr lang="en-US" sz="1600" b="1" dirty="0"/>
              <a:t>robot-environment interaction</a:t>
            </a:r>
            <a:r>
              <a:rPr lang="en-US" sz="1600" dirty="0"/>
              <a:t> in a safe, virtual world.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3. Energy Resilience: Self-Sufficiency</a:t>
            </a:r>
          </a:p>
          <a:p>
            <a:pPr algn="just"/>
            <a:r>
              <a:rPr lang="en-US" sz="1600" dirty="0"/>
              <a:t>The Smart City is a </a:t>
            </a:r>
            <a:r>
              <a:rPr lang="en-US" sz="1600" b="1" dirty="0"/>
              <a:t>self-sufficient organism</a:t>
            </a:r>
            <a:r>
              <a:rPr lang="en-US" sz="1600" dirty="0"/>
              <a:t> built with natural materials.</a:t>
            </a:r>
          </a:p>
          <a:p>
            <a:pPr algn="just"/>
            <a:r>
              <a:rPr lang="en-US" sz="1600" b="1" dirty="0"/>
              <a:t>Robotic intelligence</a:t>
            </a:r>
            <a:r>
              <a:rPr lang="en-US" sz="1600" dirty="0"/>
              <a:t> is used to </a:t>
            </a:r>
            <a:r>
              <a:rPr lang="en-US" sz="1600" b="1" dirty="0"/>
              <a:t>optimize resources</a:t>
            </a:r>
            <a:r>
              <a:rPr lang="en-US" sz="1600" dirty="0"/>
              <a:t> instead of consuming them.</a:t>
            </a:r>
          </a:p>
          <a:p>
            <a:pPr algn="just"/>
            <a:r>
              <a:rPr lang="en-US" sz="1600" dirty="0"/>
              <a:t>This is our secret to building a truly </a:t>
            </a:r>
            <a:r>
              <a:rPr lang="en-US" sz="1600" b="1" dirty="0"/>
              <a:t>sustainable and resilient</a:t>
            </a:r>
            <a:r>
              <a:rPr lang="en-US" sz="1600" dirty="0"/>
              <a:t> future.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6C7E08C-F96E-F3B3-085B-6AECC3D7B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9894" cy="518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80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35CA44-1BFA-F136-4847-C6186F316B59}"/>
              </a:ext>
            </a:extLst>
          </p:cNvPr>
          <p:cNvSpPr txBox="1"/>
          <p:nvPr/>
        </p:nvSpPr>
        <p:spPr>
          <a:xfrm>
            <a:off x="8478370" y="0"/>
            <a:ext cx="3713630" cy="5509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"Living Lab" &amp; Robot Design Logic</a:t>
            </a:r>
          </a:p>
          <a:p>
            <a:pPr algn="just"/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1. The University Smart City (USC)</a:t>
            </a:r>
          </a:p>
          <a:p>
            <a:pPr algn="just"/>
            <a:r>
              <a:rPr lang="en-US" sz="1600" dirty="0"/>
              <a:t>A </a:t>
            </a:r>
            <a:r>
              <a:rPr lang="en-US" sz="1600" b="1" dirty="0"/>
              <a:t>"Living Lab"</a:t>
            </a:r>
            <a:r>
              <a:rPr lang="en-US" sz="1600" dirty="0"/>
              <a:t>: We test and prove technology where future leaders are born.</a:t>
            </a:r>
          </a:p>
          <a:p>
            <a:pPr algn="just"/>
            <a:r>
              <a:rPr lang="en-US" sz="1600" dirty="0"/>
              <a:t>A seed sown in the most </a:t>
            </a:r>
            <a:r>
              <a:rPr lang="en-US" sz="1600" b="1" dirty="0"/>
              <a:t>fertile ground</a:t>
            </a:r>
            <a:r>
              <a:rPr lang="en-US" sz="1600" dirty="0"/>
              <a:t> for global progress.</a:t>
            </a:r>
          </a:p>
          <a:p>
            <a:pPr algn="just"/>
            <a:r>
              <a:rPr lang="en-US" sz="1600" dirty="0"/>
              <a:t>The city becomes a real-world stage for </a:t>
            </a:r>
            <a:r>
              <a:rPr lang="en-US" sz="1600" b="1" dirty="0"/>
              <a:t>innovation and research</a:t>
            </a:r>
            <a:r>
              <a:rPr lang="en-US" sz="1600" dirty="0"/>
              <a:t>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2. Strategic Choice: Wheels vs. Legs</a:t>
            </a:r>
          </a:p>
          <a:p>
            <a:pPr algn="just"/>
            <a:r>
              <a:rPr lang="en-US" sz="1600" b="1" dirty="0"/>
              <a:t>Wheels:</a:t>
            </a:r>
            <a:r>
              <a:rPr lang="en-US" sz="1600" dirty="0"/>
              <a:t> We guarantee superior </a:t>
            </a:r>
            <a:r>
              <a:rPr lang="en-US" sz="1600" b="1" dirty="0"/>
              <a:t>stability</a:t>
            </a:r>
            <a:r>
              <a:rPr lang="en-US" sz="1600" dirty="0"/>
              <a:t>, </a:t>
            </a:r>
            <a:r>
              <a:rPr lang="en-US" sz="1600" b="1" dirty="0"/>
              <a:t>lower maintenance</a:t>
            </a:r>
            <a:r>
              <a:rPr lang="en-US" sz="1600" dirty="0"/>
              <a:t>, and </a:t>
            </a:r>
            <a:r>
              <a:rPr lang="en-US" sz="1600" b="1" dirty="0"/>
              <a:t>3x the battery life</a:t>
            </a:r>
            <a:r>
              <a:rPr lang="en-US" sz="1600" dirty="0"/>
              <a:t> compared to bipedal robots.</a:t>
            </a:r>
          </a:p>
          <a:p>
            <a:pPr algn="just"/>
            <a:r>
              <a:rPr lang="en-US" sz="1600" b="1" dirty="0"/>
              <a:t>The Philosophy:</a:t>
            </a:r>
            <a:r>
              <a:rPr lang="en-US" sz="1600" dirty="0"/>
              <a:t> It is smarter to design a </a:t>
            </a:r>
            <a:r>
              <a:rPr lang="en-US" sz="1600" b="1" dirty="0"/>
              <a:t>barrier-free environment</a:t>
            </a:r>
            <a:r>
              <a:rPr lang="en-US" sz="1600" dirty="0"/>
              <a:t> (</a:t>
            </a:r>
            <a:r>
              <a:rPr lang="en-US" sz="1600" b="1" dirty="0"/>
              <a:t>Design for All</a:t>
            </a:r>
            <a:r>
              <a:rPr lang="en-US" sz="1600" dirty="0"/>
              <a:t>) than to build an unstable, expensive bipedal robot.</a:t>
            </a:r>
          </a:p>
          <a:p>
            <a:pPr algn="just"/>
            <a:r>
              <a:rPr lang="en-US" sz="1600" dirty="0"/>
              <a:t>Efficiency and accessibility are the keys to </a:t>
            </a:r>
            <a:r>
              <a:rPr lang="en-US" sz="1600" b="1" dirty="0"/>
              <a:t>large-scale implementation</a:t>
            </a:r>
            <a:r>
              <a:rPr lang="en-US" sz="1600" dirty="0"/>
              <a:t>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E718AFE-64C0-2970-E6DE-DABB732C3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78370" cy="565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69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73334D-21BD-898A-AB75-AA7836AE3204}"/>
              </a:ext>
            </a:extLst>
          </p:cNvPr>
          <p:cNvSpPr txBox="1"/>
          <p:nvPr/>
        </p:nvSpPr>
        <p:spPr>
          <a:xfrm>
            <a:off x="0" y="1"/>
            <a:ext cx="3563472" cy="64017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Sovereignty, Data, and Economic Return</a:t>
            </a:r>
          </a:p>
          <a:p>
            <a:pPr algn="just"/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1. Data Sovereignty &amp; Privacy: A Strategic Asset</a:t>
            </a:r>
          </a:p>
          <a:p>
            <a:pPr algn="just"/>
            <a:r>
              <a:rPr lang="en-US" sz="1400" b="1" dirty="0"/>
              <a:t>Edge Computing:</a:t>
            </a:r>
            <a:r>
              <a:rPr lang="en-US" sz="1400" dirty="0"/>
              <a:t> All data is processed on-board the robots, never in foreign clouds.</a:t>
            </a:r>
          </a:p>
          <a:p>
            <a:pPr algn="just"/>
            <a:r>
              <a:rPr lang="en-US" sz="1400" b="1" dirty="0"/>
              <a:t>Local Infrastructure:</a:t>
            </a:r>
            <a:r>
              <a:rPr lang="en-US" sz="1400" dirty="0"/>
              <a:t> We use an encrypted network managed directly by the University.</a:t>
            </a:r>
          </a:p>
          <a:p>
            <a:pPr algn="just"/>
            <a:r>
              <a:rPr lang="en-US" sz="1400" b="1" dirty="0"/>
              <a:t>Security First:</a:t>
            </a:r>
            <a:r>
              <a:rPr lang="en-US" sz="1400" dirty="0"/>
              <a:t> We guarantee total privacy and national technological control.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2. The Cost Question: Return on Investment (ROI)</a:t>
            </a:r>
          </a:p>
          <a:p>
            <a:pPr algn="just"/>
            <a:r>
              <a:rPr lang="en-US" sz="1400" b="1" dirty="0"/>
              <a:t>Economic Sustainability:</a:t>
            </a:r>
            <a:r>
              <a:rPr lang="en-US" sz="1400" dirty="0"/>
              <a:t> The initial investment is amortized in </a:t>
            </a:r>
            <a:r>
              <a:rPr lang="en-US" sz="1400" b="1" dirty="0"/>
              <a:t>less than 10 years</a:t>
            </a:r>
            <a:r>
              <a:rPr lang="en-US" sz="1400" dirty="0"/>
              <a:t> thanks to BIM 5D calculations.</a:t>
            </a:r>
          </a:p>
          <a:p>
            <a:pPr algn="just"/>
            <a:r>
              <a:rPr lang="en-US" sz="1400" b="1" dirty="0"/>
              <a:t>Energy Savings:</a:t>
            </a:r>
            <a:r>
              <a:rPr lang="en-US" sz="1400" dirty="0"/>
              <a:t> High efficiency and bio-construction significantly reduce management costs.</a:t>
            </a:r>
          </a:p>
          <a:p>
            <a:pPr algn="just"/>
            <a:r>
              <a:rPr lang="en-US" sz="1400" b="1" dirty="0"/>
              <a:t>Social Impact:</a:t>
            </a:r>
            <a:r>
              <a:rPr lang="en-US" sz="1400" dirty="0"/>
              <a:t> "Active Longevity" programs lead to a measurable reduction in national healthcare spending.</a:t>
            </a:r>
          </a:p>
          <a:p>
            <a:pPr algn="just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3. Conclusion: A Resilient Legacy</a:t>
            </a:r>
          </a:p>
          <a:p>
            <a:pPr algn="just"/>
            <a:r>
              <a:rPr lang="en-US" sz="1400" dirty="0"/>
              <a:t>We are building more than a city; we are protecting </a:t>
            </a:r>
            <a:r>
              <a:rPr lang="en-US" sz="1400" b="1" dirty="0"/>
              <a:t>data and future generations</a:t>
            </a:r>
            <a:r>
              <a:rPr lang="en-US" sz="1400" dirty="0"/>
              <a:t>.</a:t>
            </a:r>
          </a:p>
          <a:p>
            <a:pPr algn="just"/>
            <a:r>
              <a:rPr lang="en-US" sz="1400" dirty="0"/>
              <a:t>This is a profitable, secure, and </a:t>
            </a:r>
            <a:r>
              <a:rPr lang="en-US" sz="1400" b="1" dirty="0"/>
              <a:t>sovereign model</a:t>
            </a:r>
            <a:r>
              <a:rPr lang="en-US" sz="1400" dirty="0"/>
              <a:t> for the 21st century.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03584B5-2943-8874-D422-95F3788F7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72" y="0"/>
            <a:ext cx="8628528" cy="575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57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36CB9E-0D03-8C1E-9016-1EE5F5DED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32661"/>
            <a:ext cx="3220571" cy="620169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b="1" dirty="0" err="1">
                <a:solidFill>
                  <a:srgbClr val="FFFF00"/>
                </a:solidFill>
              </a:rPr>
              <a:t>Bio-Resonance</a:t>
            </a:r>
            <a:r>
              <a:rPr lang="it-IT" b="1" dirty="0">
                <a:solidFill>
                  <a:srgbClr val="FFFF00"/>
                </a:solidFill>
              </a:rPr>
              <a:t>: Architecture for the Soul and AI</a:t>
            </a:r>
          </a:p>
          <a:p>
            <a:endParaRPr lang="it-IT" sz="1400" b="1" dirty="0">
              <a:solidFill>
                <a:schemeClr val="bg1"/>
              </a:solidFill>
            </a:endParaRPr>
          </a:p>
          <a:p>
            <a:pPr algn="just"/>
            <a:r>
              <a:rPr lang="it-IT" sz="1400" b="1" dirty="0">
                <a:solidFill>
                  <a:srgbClr val="FFFF00"/>
                </a:solidFill>
              </a:rPr>
              <a:t>1. Thermal </a:t>
            </a:r>
            <a:r>
              <a:rPr lang="it-IT" sz="1400" b="1" dirty="0" err="1">
                <a:solidFill>
                  <a:srgbClr val="FFFF00"/>
                </a:solidFill>
              </a:rPr>
              <a:t>Inertia</a:t>
            </a:r>
            <a:r>
              <a:rPr lang="it-IT" sz="1400" b="1" dirty="0">
                <a:solidFill>
                  <a:srgbClr val="FFFF00"/>
                </a:solidFill>
              </a:rPr>
              <a:t>: Natural </a:t>
            </a:r>
            <a:r>
              <a:rPr lang="it-IT" sz="1400" b="1" dirty="0" err="1">
                <a:solidFill>
                  <a:srgbClr val="FFFF00"/>
                </a:solidFill>
              </a:rPr>
              <a:t>Microclimate</a:t>
            </a:r>
            <a:r>
              <a:rPr lang="it-IT" sz="1400" b="1" dirty="0">
                <a:solidFill>
                  <a:srgbClr val="FFFF00"/>
                </a:solidFill>
              </a:rPr>
              <a:t> Control</a:t>
            </a:r>
          </a:p>
          <a:p>
            <a:pPr algn="just"/>
            <a:r>
              <a:rPr lang="it-IT" sz="1200" dirty="0" err="1">
                <a:solidFill>
                  <a:schemeClr val="bg1"/>
                </a:solidFill>
              </a:rPr>
              <a:t>We</a:t>
            </a:r>
            <a:r>
              <a:rPr lang="it-IT" sz="1200" dirty="0">
                <a:solidFill>
                  <a:schemeClr val="bg1"/>
                </a:solidFill>
              </a:rPr>
              <a:t> use </a:t>
            </a:r>
            <a:r>
              <a:rPr lang="it-IT" sz="1200" b="1" dirty="0" err="1">
                <a:solidFill>
                  <a:schemeClr val="bg1"/>
                </a:solidFill>
              </a:rPr>
              <a:t>natural</a:t>
            </a:r>
            <a:r>
              <a:rPr lang="it-IT" sz="1200" b="1" dirty="0">
                <a:solidFill>
                  <a:schemeClr val="bg1"/>
                </a:solidFill>
              </a:rPr>
              <a:t> </a:t>
            </a:r>
            <a:r>
              <a:rPr lang="it-IT" sz="1200" b="1" dirty="0" err="1">
                <a:solidFill>
                  <a:schemeClr val="bg1"/>
                </a:solidFill>
              </a:rPr>
              <a:t>materials</a:t>
            </a:r>
            <a:r>
              <a:rPr lang="it-IT" sz="1200" dirty="0">
                <a:solidFill>
                  <a:schemeClr val="bg1"/>
                </a:solidFill>
              </a:rPr>
              <a:t> like </a:t>
            </a:r>
            <a:r>
              <a:rPr lang="it-IT" sz="1200" dirty="0" err="1">
                <a:solidFill>
                  <a:schemeClr val="bg1"/>
                </a:solidFill>
              </a:rPr>
              <a:t>wood</a:t>
            </a:r>
            <a:r>
              <a:rPr lang="it-IT" sz="1200" dirty="0">
                <a:solidFill>
                  <a:schemeClr val="bg1"/>
                </a:solidFill>
              </a:rPr>
              <a:t> and </a:t>
            </a:r>
            <a:r>
              <a:rPr lang="it-IT" sz="1200" dirty="0" err="1">
                <a:solidFill>
                  <a:schemeClr val="bg1"/>
                </a:solidFill>
              </a:rPr>
              <a:t>earth</a:t>
            </a:r>
            <a:r>
              <a:rPr lang="it-IT" sz="1200" dirty="0">
                <a:solidFill>
                  <a:schemeClr val="bg1"/>
                </a:solidFill>
              </a:rPr>
              <a:t> to </a:t>
            </a:r>
            <a:r>
              <a:rPr lang="it-IT" sz="1200" dirty="0" err="1">
                <a:solidFill>
                  <a:schemeClr val="bg1"/>
                </a:solidFill>
              </a:rPr>
              <a:t>stabilize</a:t>
            </a:r>
            <a:r>
              <a:rPr lang="it-IT" sz="1200" dirty="0">
                <a:solidFill>
                  <a:schemeClr val="bg1"/>
                </a:solidFill>
              </a:rPr>
              <a:t> the indoor </a:t>
            </a:r>
            <a:r>
              <a:rPr lang="it-IT" sz="1200" dirty="0" err="1">
                <a:solidFill>
                  <a:schemeClr val="bg1"/>
                </a:solidFill>
              </a:rPr>
              <a:t>microclimate</a:t>
            </a:r>
            <a:r>
              <a:rPr lang="it-IT" sz="1200" dirty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it-IT" sz="1200" dirty="0" err="1">
                <a:solidFill>
                  <a:schemeClr val="bg1"/>
                </a:solidFill>
              </a:rPr>
              <a:t>This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allows</a:t>
            </a:r>
            <a:r>
              <a:rPr lang="it-IT" sz="1200" dirty="0">
                <a:solidFill>
                  <a:schemeClr val="bg1"/>
                </a:solidFill>
              </a:rPr>
              <a:t> the </a:t>
            </a:r>
            <a:r>
              <a:rPr lang="it-IT" sz="1200" b="1" dirty="0">
                <a:solidFill>
                  <a:schemeClr val="bg1"/>
                </a:solidFill>
              </a:rPr>
              <a:t>AI</a:t>
            </a:r>
            <a:r>
              <a:rPr lang="it-IT" sz="1200" dirty="0">
                <a:solidFill>
                  <a:schemeClr val="bg1"/>
                </a:solidFill>
              </a:rPr>
              <a:t> to focus </a:t>
            </a:r>
            <a:r>
              <a:rPr lang="it-IT" sz="1200" dirty="0" err="1">
                <a:solidFill>
                  <a:schemeClr val="bg1"/>
                </a:solidFill>
              </a:rPr>
              <a:t>its</a:t>
            </a:r>
            <a:r>
              <a:rPr lang="it-IT" sz="1200" dirty="0">
                <a:solidFill>
                  <a:schemeClr val="bg1"/>
                </a:solidFill>
              </a:rPr>
              <a:t> energy on </a:t>
            </a:r>
            <a:r>
              <a:rPr lang="it-IT" sz="1200" dirty="0" err="1">
                <a:solidFill>
                  <a:schemeClr val="bg1"/>
                </a:solidFill>
              </a:rPr>
              <a:t>helping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b="1" dirty="0">
                <a:solidFill>
                  <a:schemeClr val="bg1"/>
                </a:solidFill>
              </a:rPr>
              <a:t>people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rather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than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managing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climate</a:t>
            </a:r>
            <a:r>
              <a:rPr lang="it-IT" sz="1200" dirty="0">
                <a:solidFill>
                  <a:schemeClr val="bg1"/>
                </a:solidFill>
              </a:rPr>
              <a:t> control systems.</a:t>
            </a:r>
          </a:p>
          <a:p>
            <a:pPr algn="just"/>
            <a:r>
              <a:rPr lang="it-IT" sz="1200" dirty="0">
                <a:solidFill>
                  <a:schemeClr val="bg1"/>
                </a:solidFill>
              </a:rPr>
              <a:t>High </a:t>
            </a:r>
            <a:r>
              <a:rPr lang="it-IT" sz="1200" dirty="0" err="1">
                <a:solidFill>
                  <a:schemeClr val="bg1"/>
                </a:solidFill>
              </a:rPr>
              <a:t>thermal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inertia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creates</a:t>
            </a:r>
            <a:r>
              <a:rPr lang="it-IT" sz="1200" dirty="0">
                <a:solidFill>
                  <a:schemeClr val="bg1"/>
                </a:solidFill>
              </a:rPr>
              <a:t> a </a:t>
            </a:r>
            <a:r>
              <a:rPr lang="it-IT" sz="1200" b="1" dirty="0" err="1">
                <a:solidFill>
                  <a:schemeClr val="bg1"/>
                </a:solidFill>
              </a:rPr>
              <a:t>healthy</a:t>
            </a:r>
            <a:r>
              <a:rPr lang="it-IT" sz="1200" b="1" dirty="0">
                <a:solidFill>
                  <a:schemeClr val="bg1"/>
                </a:solidFill>
              </a:rPr>
              <a:t> and </a:t>
            </a:r>
            <a:r>
              <a:rPr lang="it-IT" sz="1200" b="1" dirty="0" err="1">
                <a:solidFill>
                  <a:schemeClr val="bg1"/>
                </a:solidFill>
              </a:rPr>
              <a:t>stable</a:t>
            </a:r>
            <a:r>
              <a:rPr lang="it-IT" sz="1200" b="1" dirty="0">
                <a:solidFill>
                  <a:schemeClr val="bg1"/>
                </a:solidFill>
              </a:rPr>
              <a:t> </a:t>
            </a:r>
            <a:r>
              <a:rPr lang="it-IT" sz="1200" b="1" dirty="0" err="1">
                <a:solidFill>
                  <a:schemeClr val="bg1"/>
                </a:solidFill>
              </a:rPr>
              <a:t>environment</a:t>
            </a:r>
            <a:r>
              <a:rPr lang="it-IT" sz="1200" dirty="0">
                <a:solidFill>
                  <a:schemeClr val="bg1"/>
                </a:solidFill>
              </a:rPr>
              <a:t> for </a:t>
            </a:r>
            <a:r>
              <a:rPr lang="it-IT" sz="1200" dirty="0" err="1">
                <a:solidFill>
                  <a:schemeClr val="bg1"/>
                </a:solidFill>
              </a:rPr>
              <a:t>both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humans</a:t>
            </a:r>
            <a:r>
              <a:rPr lang="it-IT" sz="1200" dirty="0">
                <a:solidFill>
                  <a:schemeClr val="bg1"/>
                </a:solidFill>
              </a:rPr>
              <a:t> and </a:t>
            </a:r>
            <a:r>
              <a:rPr lang="it-IT" sz="1200" dirty="0" err="1">
                <a:solidFill>
                  <a:schemeClr val="bg1"/>
                </a:solidFill>
              </a:rPr>
              <a:t>sensors</a:t>
            </a:r>
            <a:r>
              <a:rPr lang="it-IT" sz="1200" dirty="0">
                <a:solidFill>
                  <a:schemeClr val="bg1"/>
                </a:solidFill>
              </a:rPr>
              <a:t>.</a:t>
            </a:r>
          </a:p>
          <a:p>
            <a:pPr algn="just"/>
            <a:endParaRPr lang="it-IT" sz="1400" dirty="0">
              <a:solidFill>
                <a:schemeClr val="bg1"/>
              </a:solidFill>
            </a:endParaRPr>
          </a:p>
          <a:p>
            <a:pPr algn="just"/>
            <a:r>
              <a:rPr lang="it-IT" sz="1400" b="1" dirty="0">
                <a:solidFill>
                  <a:srgbClr val="FFFF00"/>
                </a:solidFill>
              </a:rPr>
              <a:t>2. </a:t>
            </a:r>
            <a:r>
              <a:rPr lang="it-IT" sz="1400" b="1" dirty="0" err="1">
                <a:solidFill>
                  <a:srgbClr val="FFFF00"/>
                </a:solidFill>
              </a:rPr>
              <a:t>Sacred</a:t>
            </a:r>
            <a:r>
              <a:rPr lang="it-IT" sz="1400" b="1" dirty="0">
                <a:solidFill>
                  <a:srgbClr val="FFFF00"/>
                </a:solidFill>
              </a:rPr>
              <a:t> </a:t>
            </a:r>
            <a:r>
              <a:rPr lang="it-IT" sz="1400" b="1" dirty="0" err="1">
                <a:solidFill>
                  <a:srgbClr val="FFFF00"/>
                </a:solidFill>
              </a:rPr>
              <a:t>Geometry</a:t>
            </a:r>
            <a:r>
              <a:rPr lang="it-IT" sz="1400" b="1" dirty="0">
                <a:solidFill>
                  <a:srgbClr val="FFFF00"/>
                </a:solidFill>
              </a:rPr>
              <a:t> &amp; </a:t>
            </a:r>
            <a:r>
              <a:rPr lang="it-IT" sz="1400" b="1" dirty="0" err="1">
                <a:solidFill>
                  <a:srgbClr val="FFFF00"/>
                </a:solidFill>
              </a:rPr>
              <a:t>Biological</a:t>
            </a:r>
            <a:r>
              <a:rPr lang="it-IT" sz="1400" b="1" dirty="0">
                <a:solidFill>
                  <a:srgbClr val="FFFF00"/>
                </a:solidFill>
              </a:rPr>
              <a:t> Harmony</a:t>
            </a:r>
          </a:p>
          <a:p>
            <a:pPr algn="just"/>
            <a:r>
              <a:rPr lang="it-IT" sz="1200" dirty="0">
                <a:solidFill>
                  <a:schemeClr val="bg1"/>
                </a:solidFill>
              </a:rPr>
              <a:t>The design follows the </a:t>
            </a:r>
            <a:r>
              <a:rPr lang="it-IT" sz="1200" b="1" dirty="0">
                <a:solidFill>
                  <a:schemeClr val="bg1"/>
                </a:solidFill>
              </a:rPr>
              <a:t>Golden Ratio (</a:t>
            </a:r>
            <a:r>
              <a:rPr lang="it-IT" sz="1200" b="1" dirty="0" err="1">
                <a:solidFill>
                  <a:schemeClr val="bg1"/>
                </a:solidFill>
              </a:rPr>
              <a:t>phi</a:t>
            </a:r>
            <a:r>
              <a:rPr lang="it-IT" sz="1200" b="1" dirty="0">
                <a:solidFill>
                  <a:schemeClr val="bg1"/>
                </a:solidFill>
              </a:rPr>
              <a:t>)</a:t>
            </a:r>
            <a:r>
              <a:rPr lang="it-IT" sz="1200" dirty="0">
                <a:solidFill>
                  <a:schemeClr val="bg1"/>
                </a:solidFill>
              </a:rPr>
              <a:t> and </a:t>
            </a:r>
            <a:r>
              <a:rPr lang="it-IT" sz="1200" dirty="0" err="1">
                <a:solidFill>
                  <a:schemeClr val="bg1"/>
                </a:solidFill>
              </a:rPr>
              <a:t>principles</a:t>
            </a:r>
            <a:r>
              <a:rPr lang="it-IT" sz="1200" dirty="0">
                <a:solidFill>
                  <a:schemeClr val="bg1"/>
                </a:solidFill>
              </a:rPr>
              <a:t> of </a:t>
            </a:r>
            <a:r>
              <a:rPr lang="it-IT" sz="1200" b="1" dirty="0">
                <a:solidFill>
                  <a:schemeClr val="bg1"/>
                </a:solidFill>
              </a:rPr>
              <a:t>Feng </a:t>
            </a:r>
            <a:r>
              <a:rPr lang="it-IT" sz="1200" b="1" dirty="0" err="1">
                <a:solidFill>
                  <a:schemeClr val="bg1"/>
                </a:solidFill>
              </a:rPr>
              <a:t>Shui</a:t>
            </a:r>
            <a:r>
              <a:rPr lang="it-IT" sz="1200" dirty="0">
                <a:solidFill>
                  <a:schemeClr val="bg1"/>
                </a:solidFill>
              </a:rPr>
              <a:t> to reduce </a:t>
            </a:r>
            <a:r>
              <a:rPr lang="it-IT" sz="1200" dirty="0" err="1">
                <a:solidFill>
                  <a:schemeClr val="bg1"/>
                </a:solidFill>
              </a:rPr>
              <a:t>biological</a:t>
            </a:r>
            <a:r>
              <a:rPr lang="it-IT" sz="1200" dirty="0">
                <a:solidFill>
                  <a:schemeClr val="bg1"/>
                </a:solidFill>
              </a:rPr>
              <a:t> stress.</a:t>
            </a:r>
          </a:p>
          <a:p>
            <a:pPr algn="just"/>
            <a:r>
              <a:rPr lang="it-IT" sz="1200" dirty="0" err="1">
                <a:solidFill>
                  <a:schemeClr val="bg1"/>
                </a:solidFill>
              </a:rPr>
              <a:t>We</a:t>
            </a:r>
            <a:r>
              <a:rPr lang="it-IT" sz="1200" dirty="0">
                <a:solidFill>
                  <a:schemeClr val="bg1"/>
                </a:solidFill>
              </a:rPr>
              <a:t> create a </a:t>
            </a:r>
            <a:r>
              <a:rPr lang="it-IT" sz="1200" b="1" dirty="0" err="1">
                <a:solidFill>
                  <a:schemeClr val="bg1"/>
                </a:solidFill>
              </a:rPr>
              <a:t>Bio-Resonant</a:t>
            </a:r>
            <a:r>
              <a:rPr lang="it-IT" sz="1200" b="1" dirty="0">
                <a:solidFill>
                  <a:schemeClr val="bg1"/>
                </a:solidFill>
              </a:rPr>
              <a:t> </a:t>
            </a:r>
            <a:r>
              <a:rPr lang="it-IT" sz="1200" b="1" dirty="0" err="1">
                <a:solidFill>
                  <a:schemeClr val="bg1"/>
                </a:solidFill>
              </a:rPr>
              <a:t>environment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where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architecture</a:t>
            </a:r>
            <a:r>
              <a:rPr lang="it-IT" sz="1200" dirty="0">
                <a:solidFill>
                  <a:schemeClr val="bg1"/>
                </a:solidFill>
              </a:rPr>
              <a:t> and human </a:t>
            </a:r>
            <a:r>
              <a:rPr lang="it-IT" sz="1200" dirty="0" err="1">
                <a:solidFill>
                  <a:schemeClr val="bg1"/>
                </a:solidFill>
              </a:rPr>
              <a:t>biology</a:t>
            </a:r>
            <a:r>
              <a:rPr lang="it-IT" sz="1200" dirty="0">
                <a:solidFill>
                  <a:schemeClr val="bg1"/>
                </a:solidFill>
              </a:rPr>
              <a:t> vibrate in </a:t>
            </a:r>
            <a:r>
              <a:rPr lang="it-IT" sz="1200" dirty="0" err="1">
                <a:solidFill>
                  <a:schemeClr val="bg1"/>
                </a:solidFill>
              </a:rPr>
              <a:t>harmony</a:t>
            </a:r>
            <a:r>
              <a:rPr lang="it-IT" sz="1200" dirty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it-IT" sz="1200" dirty="0" err="1">
                <a:solidFill>
                  <a:schemeClr val="bg1"/>
                </a:solidFill>
              </a:rPr>
              <a:t>These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ancient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proportions</a:t>
            </a:r>
            <a:r>
              <a:rPr lang="it-IT" sz="1200" dirty="0">
                <a:solidFill>
                  <a:schemeClr val="bg1"/>
                </a:solidFill>
              </a:rPr>
              <a:t> help </a:t>
            </a:r>
            <a:r>
              <a:rPr lang="it-IT" sz="1200" dirty="0" err="1">
                <a:solidFill>
                  <a:schemeClr val="bg1"/>
                </a:solidFill>
              </a:rPr>
              <a:t>inhabitants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achieve</a:t>
            </a:r>
            <a:r>
              <a:rPr lang="it-IT" sz="1200" dirty="0">
                <a:solidFill>
                  <a:schemeClr val="bg1"/>
                </a:solidFill>
              </a:rPr>
              <a:t> a state of </a:t>
            </a:r>
            <a:r>
              <a:rPr lang="it-IT" sz="1200" b="1" dirty="0" err="1">
                <a:solidFill>
                  <a:schemeClr val="bg1"/>
                </a:solidFill>
              </a:rPr>
              <a:t>natural</a:t>
            </a:r>
            <a:r>
              <a:rPr lang="it-IT" sz="1200" b="1" dirty="0">
                <a:solidFill>
                  <a:schemeClr val="bg1"/>
                </a:solidFill>
              </a:rPr>
              <a:t> </a:t>
            </a:r>
            <a:r>
              <a:rPr lang="it-IT" sz="1200" b="1" dirty="0" err="1">
                <a:solidFill>
                  <a:schemeClr val="bg1"/>
                </a:solidFill>
              </a:rPr>
              <a:t>well-being</a:t>
            </a:r>
            <a:r>
              <a:rPr lang="it-IT" sz="1200" dirty="0">
                <a:solidFill>
                  <a:schemeClr val="bg1"/>
                </a:solidFill>
              </a:rPr>
              <a:t>.</a:t>
            </a:r>
          </a:p>
          <a:p>
            <a:pPr algn="just"/>
            <a:endParaRPr lang="it-IT" sz="1400" dirty="0">
              <a:solidFill>
                <a:srgbClr val="FFFF00"/>
              </a:solidFill>
            </a:endParaRPr>
          </a:p>
          <a:p>
            <a:pPr algn="just"/>
            <a:r>
              <a:rPr lang="it-IT" sz="1400" b="1" dirty="0">
                <a:solidFill>
                  <a:srgbClr val="FFFF00"/>
                </a:solidFill>
              </a:rPr>
              <a:t>3. The </a:t>
            </a:r>
            <a:r>
              <a:rPr lang="it-IT" sz="1400" b="1" dirty="0" err="1">
                <a:solidFill>
                  <a:srgbClr val="FFFF00"/>
                </a:solidFill>
              </a:rPr>
              <a:t>Synergetic</a:t>
            </a:r>
            <a:r>
              <a:rPr lang="it-IT" sz="1400" b="1" dirty="0">
                <a:solidFill>
                  <a:srgbClr val="FFFF00"/>
                </a:solidFill>
              </a:rPr>
              <a:t> </a:t>
            </a:r>
            <a:r>
              <a:rPr lang="it-IT" sz="1400" b="1" dirty="0" err="1">
                <a:solidFill>
                  <a:srgbClr val="FFFF00"/>
                </a:solidFill>
              </a:rPr>
              <a:t>Result</a:t>
            </a:r>
            <a:endParaRPr lang="it-IT" sz="1400" b="1" dirty="0">
              <a:solidFill>
                <a:srgbClr val="FFFF00"/>
              </a:solidFill>
            </a:endParaRPr>
          </a:p>
          <a:p>
            <a:pPr algn="just"/>
            <a:r>
              <a:rPr lang="it-IT" sz="1200" dirty="0">
                <a:solidFill>
                  <a:schemeClr val="bg1"/>
                </a:solidFill>
              </a:rPr>
              <a:t>Architecture </a:t>
            </a:r>
            <a:r>
              <a:rPr lang="it-IT" sz="1200" dirty="0" err="1">
                <a:solidFill>
                  <a:schemeClr val="bg1"/>
                </a:solidFill>
              </a:rPr>
              <a:t>is</a:t>
            </a:r>
            <a:r>
              <a:rPr lang="it-IT" sz="1200" dirty="0">
                <a:solidFill>
                  <a:schemeClr val="bg1"/>
                </a:solidFill>
              </a:rPr>
              <a:t> no </a:t>
            </a:r>
            <a:r>
              <a:rPr lang="it-IT" sz="1200" dirty="0" err="1">
                <a:solidFill>
                  <a:schemeClr val="bg1"/>
                </a:solidFill>
              </a:rPr>
              <a:t>longer</a:t>
            </a:r>
            <a:r>
              <a:rPr lang="it-IT" sz="1200" dirty="0">
                <a:solidFill>
                  <a:schemeClr val="bg1"/>
                </a:solidFill>
              </a:rPr>
              <a:t> a passive </a:t>
            </a:r>
            <a:r>
              <a:rPr lang="it-IT" sz="1200" dirty="0" err="1">
                <a:solidFill>
                  <a:schemeClr val="bg1"/>
                </a:solidFill>
              </a:rPr>
              <a:t>space</a:t>
            </a:r>
            <a:r>
              <a:rPr lang="it-IT" sz="1200" dirty="0">
                <a:solidFill>
                  <a:schemeClr val="bg1"/>
                </a:solidFill>
              </a:rPr>
              <a:t>; </a:t>
            </a:r>
            <a:r>
              <a:rPr lang="it-IT" sz="1200" dirty="0" err="1">
                <a:solidFill>
                  <a:schemeClr val="bg1"/>
                </a:solidFill>
              </a:rPr>
              <a:t>it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becomes</a:t>
            </a:r>
            <a:r>
              <a:rPr lang="it-IT" sz="1200" dirty="0">
                <a:solidFill>
                  <a:schemeClr val="bg1"/>
                </a:solidFill>
              </a:rPr>
              <a:t> a </a:t>
            </a:r>
            <a:r>
              <a:rPr lang="it-IT" sz="1200" b="1" dirty="0">
                <a:solidFill>
                  <a:schemeClr val="bg1"/>
                </a:solidFill>
              </a:rPr>
              <a:t>supportive habitat</a:t>
            </a:r>
            <a:r>
              <a:rPr lang="it-IT" sz="1200" dirty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it-IT" sz="1200" dirty="0">
                <a:solidFill>
                  <a:schemeClr val="bg1"/>
                </a:solidFill>
              </a:rPr>
              <a:t>By </a:t>
            </a:r>
            <a:r>
              <a:rPr lang="it-IT" sz="1200" dirty="0" err="1">
                <a:solidFill>
                  <a:schemeClr val="bg1"/>
                </a:solidFill>
              </a:rPr>
              <a:t>reducing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physical</a:t>
            </a:r>
            <a:r>
              <a:rPr lang="it-IT" sz="1200" dirty="0">
                <a:solidFill>
                  <a:schemeClr val="bg1"/>
                </a:solidFill>
              </a:rPr>
              <a:t> and </a:t>
            </a:r>
            <a:r>
              <a:rPr lang="it-IT" sz="1200" dirty="0" err="1">
                <a:solidFill>
                  <a:schemeClr val="bg1"/>
                </a:solidFill>
              </a:rPr>
              <a:t>mental</a:t>
            </a:r>
            <a:r>
              <a:rPr lang="it-IT" sz="1200" dirty="0">
                <a:solidFill>
                  <a:schemeClr val="bg1"/>
                </a:solidFill>
              </a:rPr>
              <a:t> stress, </a:t>
            </a:r>
            <a:r>
              <a:rPr lang="it-IT" sz="1200" dirty="0" err="1">
                <a:solidFill>
                  <a:schemeClr val="bg1"/>
                </a:solidFill>
              </a:rPr>
              <a:t>we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improve</a:t>
            </a:r>
            <a:r>
              <a:rPr lang="it-IT" sz="1200" dirty="0">
                <a:solidFill>
                  <a:schemeClr val="bg1"/>
                </a:solidFill>
              </a:rPr>
              <a:t> the </a:t>
            </a:r>
            <a:r>
              <a:rPr lang="it-IT" sz="1200" dirty="0" err="1">
                <a:solidFill>
                  <a:schemeClr val="bg1"/>
                </a:solidFill>
              </a:rPr>
              <a:t>effectiveness</a:t>
            </a:r>
            <a:r>
              <a:rPr lang="it-IT" sz="1200" dirty="0">
                <a:solidFill>
                  <a:schemeClr val="bg1"/>
                </a:solidFill>
              </a:rPr>
              <a:t> of the </a:t>
            </a:r>
            <a:r>
              <a:rPr lang="it-IT" sz="1200" b="1" dirty="0" err="1">
                <a:solidFill>
                  <a:schemeClr val="bg1"/>
                </a:solidFill>
              </a:rPr>
              <a:t>Humanoid</a:t>
            </a:r>
            <a:r>
              <a:rPr lang="it-IT" sz="1200" b="1" dirty="0">
                <a:solidFill>
                  <a:schemeClr val="bg1"/>
                </a:solidFill>
              </a:rPr>
              <a:t> Assistant</a:t>
            </a:r>
            <a:r>
              <a:rPr lang="it-IT" sz="1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B9C7B9-22F7-7827-3A41-7E441E7EE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71" y="0"/>
            <a:ext cx="8971429" cy="67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68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43BCAD-4177-5530-01D5-408253512BB7}"/>
              </a:ext>
            </a:extLst>
          </p:cNvPr>
          <p:cNvSpPr txBox="1"/>
          <p:nvPr/>
        </p:nvSpPr>
        <p:spPr>
          <a:xfrm>
            <a:off x="1122" y="65518"/>
            <a:ext cx="3643031" cy="594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it-IT" sz="1400" b="1" dirty="0" err="1">
                <a:solidFill>
                  <a:schemeClr val="accent2">
                    <a:lumMod val="50000"/>
                  </a:schemeClr>
                </a:solidFill>
              </a:rPr>
              <a:t>Inclusion</a:t>
            </a:r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 &amp; "Design for </a:t>
            </a:r>
            <a:r>
              <a:rPr lang="it-IT" sz="1400" b="1" dirty="0" err="1">
                <a:solidFill>
                  <a:schemeClr val="accent2">
                    <a:lumMod val="50000"/>
                  </a:schemeClr>
                </a:solidFill>
              </a:rPr>
              <a:t>All</a:t>
            </a:r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"</a:t>
            </a:r>
          </a:p>
          <a:p>
            <a:pPr algn="just"/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1. Beyond Aging: A </a:t>
            </a:r>
            <a:r>
              <a:rPr lang="it-IT" sz="1400" b="1" dirty="0" err="1">
                <a:solidFill>
                  <a:schemeClr val="accent2">
                    <a:lumMod val="50000"/>
                  </a:schemeClr>
                </a:solidFill>
              </a:rPr>
              <a:t>Barrier</a:t>
            </a:r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-Free Society</a:t>
            </a:r>
          </a:p>
          <a:p>
            <a:pPr algn="just"/>
            <a:r>
              <a:rPr lang="it-IT" sz="1400" dirty="0"/>
              <a:t>The </a:t>
            </a:r>
            <a:r>
              <a:rPr lang="it-IT" sz="1400" dirty="0" err="1"/>
              <a:t>same</a:t>
            </a:r>
            <a:r>
              <a:rPr lang="it-IT" sz="1400" dirty="0"/>
              <a:t> </a:t>
            </a:r>
            <a:r>
              <a:rPr lang="it-IT" sz="1400" dirty="0" err="1"/>
              <a:t>infrastructure</a:t>
            </a:r>
            <a:r>
              <a:rPr lang="it-IT" sz="1400" dirty="0"/>
              <a:t> </a:t>
            </a:r>
            <a:r>
              <a:rPr lang="it-IT" sz="1400" dirty="0" err="1"/>
              <a:t>that</a:t>
            </a:r>
            <a:r>
              <a:rPr lang="it-IT" sz="1400" dirty="0"/>
              <a:t> supports the </a:t>
            </a:r>
            <a:r>
              <a:rPr lang="it-IT" sz="1400" dirty="0" err="1"/>
              <a:t>elderly</a:t>
            </a:r>
            <a:r>
              <a:rPr lang="it-IT" sz="1400" dirty="0"/>
              <a:t> </a:t>
            </a:r>
            <a:r>
              <a:rPr lang="it-IT" sz="1400" dirty="0" err="1"/>
              <a:t>provides</a:t>
            </a:r>
            <a:r>
              <a:rPr lang="it-IT" sz="1400" dirty="0"/>
              <a:t> </a:t>
            </a:r>
            <a:r>
              <a:rPr lang="it-IT" sz="1400" b="1" dirty="0" err="1"/>
              <a:t>total</a:t>
            </a:r>
            <a:r>
              <a:rPr lang="it-IT" sz="1400" b="1" dirty="0"/>
              <a:t> </a:t>
            </a:r>
            <a:r>
              <a:rPr lang="it-IT" sz="1400" b="1" dirty="0" err="1"/>
              <a:t>autonomy</a:t>
            </a:r>
            <a:r>
              <a:rPr lang="it-IT" sz="1400" dirty="0"/>
              <a:t> for people with </a:t>
            </a:r>
            <a:r>
              <a:rPr lang="it-IT" sz="1400" b="1" dirty="0" err="1"/>
              <a:t>disabilities</a:t>
            </a:r>
            <a:r>
              <a:rPr lang="it-IT" sz="1400" dirty="0"/>
              <a:t>.</a:t>
            </a:r>
          </a:p>
          <a:p>
            <a:pPr algn="just"/>
            <a:r>
              <a:rPr lang="it-IT" sz="1400" dirty="0"/>
              <a:t>By </a:t>
            </a:r>
            <a:r>
              <a:rPr lang="it-IT" sz="1400" dirty="0" err="1"/>
              <a:t>removing</a:t>
            </a:r>
            <a:r>
              <a:rPr lang="it-IT" sz="1400" dirty="0"/>
              <a:t> </a:t>
            </a:r>
            <a:r>
              <a:rPr lang="it-IT" sz="1400" dirty="0" err="1"/>
              <a:t>barriers</a:t>
            </a:r>
            <a:r>
              <a:rPr lang="it-IT" sz="1400" dirty="0"/>
              <a:t> for </a:t>
            </a:r>
            <a:r>
              <a:rPr lang="it-IT" sz="1400" dirty="0" err="1"/>
              <a:t>our</a:t>
            </a:r>
            <a:r>
              <a:rPr lang="it-IT" sz="1400" dirty="0"/>
              <a:t> </a:t>
            </a:r>
            <a:r>
              <a:rPr lang="it-IT" sz="1400" b="1" dirty="0" err="1"/>
              <a:t>wheeled</a:t>
            </a:r>
            <a:r>
              <a:rPr lang="it-IT" sz="1400" b="1" dirty="0"/>
              <a:t> </a:t>
            </a:r>
            <a:r>
              <a:rPr lang="it-IT" sz="1400" b="1" dirty="0" err="1"/>
              <a:t>assistant</a:t>
            </a:r>
            <a:r>
              <a:rPr lang="it-IT" sz="1400" dirty="0"/>
              <a:t>, </a:t>
            </a:r>
            <a:r>
              <a:rPr lang="it-IT" sz="1400" dirty="0" err="1"/>
              <a:t>we</a:t>
            </a:r>
            <a:r>
              <a:rPr lang="it-IT" sz="1400" dirty="0"/>
              <a:t> create a world </a:t>
            </a:r>
            <a:r>
              <a:rPr lang="it-IT" sz="1400" dirty="0" err="1"/>
              <a:t>where</a:t>
            </a:r>
            <a:r>
              <a:rPr lang="it-IT" sz="1400" dirty="0"/>
              <a:t> a </a:t>
            </a:r>
            <a:r>
              <a:rPr lang="it-IT" sz="1400" dirty="0" err="1"/>
              <a:t>wheelchair</a:t>
            </a:r>
            <a:r>
              <a:rPr lang="it-IT" sz="1400" dirty="0"/>
              <a:t> and a robot </a:t>
            </a:r>
            <a:r>
              <a:rPr lang="it-IT" sz="1400" dirty="0" err="1"/>
              <a:t>move</a:t>
            </a:r>
            <a:r>
              <a:rPr lang="it-IT" sz="1400" dirty="0"/>
              <a:t> with </a:t>
            </a:r>
            <a:r>
              <a:rPr lang="it-IT" sz="1400" b="1" dirty="0" err="1"/>
              <a:t>equal</a:t>
            </a:r>
            <a:r>
              <a:rPr lang="it-IT" sz="1400" b="1" dirty="0"/>
              <a:t> </a:t>
            </a:r>
            <a:r>
              <a:rPr lang="it-IT" sz="1400" b="1" dirty="0" err="1"/>
              <a:t>dignity</a:t>
            </a:r>
            <a:r>
              <a:rPr lang="it-IT" sz="1400" dirty="0"/>
              <a:t>.</a:t>
            </a:r>
          </a:p>
          <a:p>
            <a:pPr algn="just"/>
            <a:r>
              <a:rPr lang="it-IT" sz="1400" dirty="0" err="1"/>
              <a:t>We</a:t>
            </a:r>
            <a:r>
              <a:rPr lang="it-IT" sz="1400" dirty="0"/>
              <a:t> </a:t>
            </a:r>
            <a:r>
              <a:rPr lang="it-IT" sz="1400" dirty="0" err="1"/>
              <a:t>don't</a:t>
            </a:r>
            <a:r>
              <a:rPr lang="it-IT" sz="1400" dirty="0"/>
              <a:t> fix the </a:t>
            </a:r>
            <a:r>
              <a:rPr lang="it-IT" sz="1400" dirty="0" err="1"/>
              <a:t>person</a:t>
            </a:r>
            <a:r>
              <a:rPr lang="it-IT" sz="1400" dirty="0"/>
              <a:t>; </a:t>
            </a:r>
            <a:r>
              <a:rPr lang="it-IT" sz="1400" b="1" dirty="0" err="1"/>
              <a:t>we</a:t>
            </a:r>
            <a:r>
              <a:rPr lang="it-IT" sz="1400" b="1" dirty="0"/>
              <a:t> fix the </a:t>
            </a:r>
            <a:r>
              <a:rPr lang="it-IT" sz="1400" b="1" dirty="0" err="1"/>
              <a:t>environment</a:t>
            </a:r>
            <a:r>
              <a:rPr lang="it-IT" sz="1400" dirty="0"/>
              <a:t> and provide the tool to master </a:t>
            </a:r>
            <a:r>
              <a:rPr lang="it-IT" sz="1400" dirty="0" err="1"/>
              <a:t>it</a:t>
            </a:r>
            <a:r>
              <a:rPr lang="it-IT" sz="1400" dirty="0"/>
              <a:t>.</a:t>
            </a:r>
          </a:p>
          <a:p>
            <a:pPr algn="just"/>
            <a:endParaRPr lang="it-IT" sz="1400" dirty="0"/>
          </a:p>
          <a:p>
            <a:pPr algn="just"/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2. The </a:t>
            </a:r>
            <a:r>
              <a:rPr lang="it-IT" sz="1400" b="1" dirty="0" err="1">
                <a:solidFill>
                  <a:schemeClr val="accent2">
                    <a:lumMod val="50000"/>
                  </a:schemeClr>
                </a:solidFill>
              </a:rPr>
              <a:t>Humanoid</a:t>
            </a:r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accent2">
                    <a:lumMod val="50000"/>
                  </a:schemeClr>
                </a:solidFill>
              </a:rPr>
              <a:t>as</a:t>
            </a:r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 "The </a:t>
            </a:r>
            <a:r>
              <a:rPr lang="it-IT" sz="1400" b="1" dirty="0" err="1">
                <a:solidFill>
                  <a:schemeClr val="accent2">
                    <a:lumMod val="50000"/>
                  </a:schemeClr>
                </a:solidFill>
              </a:rPr>
              <a:t>Equalizer</a:t>
            </a:r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"</a:t>
            </a:r>
          </a:p>
          <a:p>
            <a:pPr algn="just"/>
            <a:r>
              <a:rPr lang="it-IT" sz="1400" dirty="0" err="1"/>
              <a:t>Personalized</a:t>
            </a:r>
            <a:r>
              <a:rPr lang="it-IT" sz="1400" dirty="0"/>
              <a:t> </a:t>
            </a:r>
            <a:r>
              <a:rPr lang="it-IT" sz="1400" dirty="0" err="1"/>
              <a:t>motor</a:t>
            </a:r>
            <a:r>
              <a:rPr lang="it-IT" sz="1400" dirty="0"/>
              <a:t> and cognitive support for </a:t>
            </a:r>
            <a:r>
              <a:rPr lang="it-IT" sz="1400" dirty="0" err="1"/>
              <a:t>every</a:t>
            </a:r>
            <a:r>
              <a:rPr lang="it-IT" sz="1400" dirty="0"/>
              <a:t> </a:t>
            </a:r>
            <a:r>
              <a:rPr lang="it-IT" sz="1400" dirty="0" err="1"/>
              <a:t>inhabitant</a:t>
            </a:r>
            <a:r>
              <a:rPr lang="it-IT" sz="1400" dirty="0"/>
              <a:t>.</a:t>
            </a:r>
          </a:p>
          <a:p>
            <a:pPr algn="just"/>
            <a:r>
              <a:rPr lang="it-IT" sz="1400" dirty="0"/>
              <a:t>A </a:t>
            </a:r>
            <a:r>
              <a:rPr lang="it-IT" sz="1400" b="1" dirty="0"/>
              <a:t>"</a:t>
            </a:r>
            <a:r>
              <a:rPr lang="it-IT" sz="1400" b="1" dirty="0" err="1"/>
              <a:t>constant</a:t>
            </a:r>
            <a:r>
              <a:rPr lang="it-IT" sz="1400" b="1" dirty="0"/>
              <a:t> </a:t>
            </a:r>
            <a:r>
              <a:rPr lang="it-IT" sz="1400" b="1" dirty="0" err="1"/>
              <a:t>companion</a:t>
            </a:r>
            <a:r>
              <a:rPr lang="it-IT" sz="1400" b="1" dirty="0"/>
              <a:t>"</a:t>
            </a:r>
            <a:r>
              <a:rPr lang="it-IT" sz="1400" dirty="0"/>
              <a:t> </a:t>
            </a:r>
            <a:r>
              <a:rPr lang="it-IT" sz="1400" dirty="0" err="1"/>
              <a:t>that</a:t>
            </a:r>
            <a:r>
              <a:rPr lang="it-IT" sz="1400" dirty="0"/>
              <a:t> </a:t>
            </a:r>
            <a:r>
              <a:rPr lang="it-IT" sz="1400" dirty="0" err="1"/>
              <a:t>never</a:t>
            </a:r>
            <a:r>
              <a:rPr lang="it-IT" sz="1400" dirty="0"/>
              <a:t> </a:t>
            </a:r>
            <a:r>
              <a:rPr lang="it-IT" sz="1400" dirty="0" err="1"/>
              <a:t>tires</a:t>
            </a:r>
            <a:r>
              <a:rPr lang="it-IT" sz="1400" dirty="0"/>
              <a:t>, </a:t>
            </a:r>
            <a:r>
              <a:rPr lang="it-IT" sz="1400" dirty="0" err="1"/>
              <a:t>ensuring</a:t>
            </a:r>
            <a:r>
              <a:rPr lang="it-IT" sz="1400" dirty="0"/>
              <a:t> </a:t>
            </a:r>
            <a:r>
              <a:rPr lang="it-IT" sz="1400" dirty="0" err="1"/>
              <a:t>safety</a:t>
            </a:r>
            <a:r>
              <a:rPr lang="it-IT" sz="1400" dirty="0"/>
              <a:t> and social interaction.</a:t>
            </a:r>
          </a:p>
          <a:p>
            <a:pPr algn="just"/>
            <a:r>
              <a:rPr lang="it-IT" sz="1400" dirty="0"/>
              <a:t>Technology </a:t>
            </a:r>
            <a:r>
              <a:rPr lang="it-IT" sz="1400" dirty="0" err="1"/>
              <a:t>becomes</a:t>
            </a:r>
            <a:r>
              <a:rPr lang="it-IT" sz="1400" dirty="0"/>
              <a:t> the bridge </a:t>
            </a:r>
            <a:r>
              <a:rPr lang="it-IT" sz="1400" dirty="0" err="1"/>
              <a:t>between</a:t>
            </a:r>
            <a:r>
              <a:rPr lang="it-IT" sz="1400" dirty="0"/>
              <a:t> </a:t>
            </a:r>
            <a:r>
              <a:rPr lang="it-IT" sz="1400" b="1" dirty="0" err="1"/>
              <a:t>limitation</a:t>
            </a:r>
            <a:r>
              <a:rPr lang="it-IT" sz="1400" b="1" dirty="0"/>
              <a:t> and </a:t>
            </a:r>
            <a:r>
              <a:rPr lang="it-IT" sz="1400" b="1" dirty="0" err="1"/>
              <a:t>independence</a:t>
            </a:r>
            <a:r>
              <a:rPr lang="it-IT" sz="1400" dirty="0"/>
              <a:t>.</a:t>
            </a:r>
          </a:p>
          <a:p>
            <a:pPr algn="just"/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it-IT" sz="1400" b="1" dirty="0" err="1">
                <a:solidFill>
                  <a:schemeClr val="accent2">
                    <a:lumMod val="50000"/>
                  </a:schemeClr>
                </a:solidFill>
              </a:rPr>
              <a:t>Our</a:t>
            </a:r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accent2">
                    <a:lumMod val="50000"/>
                  </a:schemeClr>
                </a:solidFill>
              </a:rPr>
              <a:t>Philosophy</a:t>
            </a:r>
            <a:endParaRPr lang="it-IT" sz="1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it-IT" sz="1400" dirty="0"/>
              <a:t>A </a:t>
            </a:r>
            <a:r>
              <a:rPr lang="it-IT" sz="1400" b="1" dirty="0"/>
              <a:t>"Design for </a:t>
            </a:r>
            <a:r>
              <a:rPr lang="it-IT" sz="1400" b="1" dirty="0" err="1"/>
              <a:t>All</a:t>
            </a:r>
            <a:r>
              <a:rPr lang="it-IT" sz="1400" b="1" dirty="0"/>
              <a:t>" </a:t>
            </a:r>
            <a:r>
              <a:rPr lang="it-IT" sz="1400" b="1" dirty="0" err="1"/>
              <a:t>Ecosystem</a:t>
            </a:r>
            <a:r>
              <a:rPr lang="it-IT" sz="1400" dirty="0"/>
              <a:t>: </a:t>
            </a:r>
            <a:r>
              <a:rPr lang="it-IT" sz="1400" dirty="0" err="1"/>
              <a:t>where</a:t>
            </a:r>
            <a:r>
              <a:rPr lang="it-IT" sz="1400" dirty="0"/>
              <a:t> </a:t>
            </a:r>
            <a:r>
              <a:rPr lang="it-IT" sz="1400" dirty="0" err="1"/>
              <a:t>efficiency</a:t>
            </a:r>
            <a:r>
              <a:rPr lang="it-IT" sz="1400" dirty="0"/>
              <a:t> </a:t>
            </a:r>
            <a:r>
              <a:rPr lang="it-IT" sz="1400" dirty="0" err="1"/>
              <a:t>meets</a:t>
            </a:r>
            <a:r>
              <a:rPr lang="it-IT" sz="1400" dirty="0"/>
              <a:t> </a:t>
            </a:r>
            <a:r>
              <a:rPr lang="it-IT" sz="1400" dirty="0" err="1"/>
              <a:t>empathy</a:t>
            </a:r>
            <a:r>
              <a:rPr lang="it-IT" sz="1400" dirty="0"/>
              <a:t>.</a:t>
            </a:r>
          </a:p>
          <a:p>
            <a:pPr algn="just"/>
            <a:r>
              <a:rPr lang="it-IT" sz="1400" dirty="0" err="1"/>
              <a:t>This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the </a:t>
            </a:r>
            <a:r>
              <a:rPr lang="it-IT" sz="1400" dirty="0" err="1"/>
              <a:t>final</a:t>
            </a:r>
            <a:r>
              <a:rPr lang="it-IT" sz="1400" dirty="0"/>
              <a:t> step </a:t>
            </a:r>
            <a:r>
              <a:rPr lang="it-IT" sz="1400" dirty="0" err="1"/>
              <a:t>toward</a:t>
            </a:r>
            <a:r>
              <a:rPr lang="it-IT" sz="1400" dirty="0"/>
              <a:t> a </a:t>
            </a:r>
            <a:r>
              <a:rPr lang="it-IT" sz="1400" b="1" dirty="0" err="1"/>
              <a:t>truly</a:t>
            </a:r>
            <a:r>
              <a:rPr lang="it-IT" sz="1400" b="1" dirty="0"/>
              <a:t> inclusive society</a:t>
            </a:r>
            <a:r>
              <a:rPr lang="it-IT" sz="1400" dirty="0"/>
              <a:t>.</a:t>
            </a:r>
          </a:p>
          <a:p>
            <a:pPr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7DE04EF-19C9-AEE3-1306-1262BA72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147" y="-1"/>
            <a:ext cx="8513731" cy="25708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EFC70EE-5289-DA6B-BDC0-F16432D51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153" y="4267063"/>
            <a:ext cx="8546725" cy="25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03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16FCD5-812C-CFA3-0331-6CA80A00E156}"/>
              </a:ext>
            </a:extLst>
          </p:cNvPr>
          <p:cNvSpPr txBox="1"/>
          <p:nvPr/>
        </p:nvSpPr>
        <p:spPr>
          <a:xfrm>
            <a:off x="7390150" y="0"/>
            <a:ext cx="4744387" cy="64633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5"/>
                </a:solidFill>
              </a:rPr>
              <a:t>Resilience and Ethics: The Hard Questions</a:t>
            </a:r>
          </a:p>
          <a:p>
            <a:pPr algn="just"/>
            <a:endParaRPr lang="en-US" b="1" dirty="0">
              <a:solidFill>
                <a:schemeClr val="accent5"/>
              </a:solidFill>
            </a:endParaRPr>
          </a:p>
          <a:p>
            <a:pPr algn="just"/>
            <a:r>
              <a:rPr lang="en-US" b="1" i="1" dirty="0">
                <a:solidFill>
                  <a:schemeClr val="accent5"/>
                </a:solidFill>
              </a:rPr>
              <a:t>Safety, Ethics, and the Human-Robot Synergy</a:t>
            </a:r>
            <a:endParaRPr lang="en-US" b="1" dirty="0">
              <a:solidFill>
                <a:schemeClr val="accent5"/>
              </a:solidFill>
            </a:endParaRPr>
          </a:p>
          <a:p>
            <a:pPr algn="just"/>
            <a:r>
              <a:rPr lang="en-US" dirty="0"/>
              <a:t>We provide concrete answers to the most challenging concerns of our future:</a:t>
            </a:r>
          </a:p>
          <a:p>
            <a:pPr algn="just"/>
            <a:endParaRPr lang="en-US" dirty="0"/>
          </a:p>
          <a:p>
            <a:pPr algn="just"/>
            <a:r>
              <a:rPr lang="en-US" b="1" dirty="0">
                <a:solidFill>
                  <a:schemeClr val="accent5"/>
                </a:solidFill>
              </a:rPr>
              <a:t>Blackout &amp; Connectivity:</a:t>
            </a:r>
            <a:r>
              <a:rPr lang="en-US" dirty="0"/>
              <a:t> Through </a:t>
            </a:r>
            <a:r>
              <a:rPr lang="en-US" b="1" dirty="0"/>
              <a:t>Energy Independence</a:t>
            </a:r>
            <a:r>
              <a:rPr lang="en-US" dirty="0"/>
              <a:t>, geothermal and solar power ensure the city stays "on," while </a:t>
            </a:r>
            <a:r>
              <a:rPr lang="en-US" b="1" dirty="0"/>
              <a:t>Edge Computing</a:t>
            </a:r>
            <a:r>
              <a:rPr lang="en-US" dirty="0"/>
              <a:t> allows the robot to perform vital functions without an internet connection.</a:t>
            </a:r>
          </a:p>
          <a:p>
            <a:pPr algn="just"/>
            <a:endParaRPr lang="en-US" dirty="0"/>
          </a:p>
          <a:p>
            <a:pPr algn="just"/>
            <a:r>
              <a:rPr lang="en-US" b="1" dirty="0">
                <a:solidFill>
                  <a:schemeClr val="accent5"/>
                </a:solidFill>
              </a:rPr>
              <a:t>The Labor Question</a:t>
            </a:r>
            <a:r>
              <a:rPr lang="en-US" b="1" dirty="0"/>
              <a:t>:</a:t>
            </a:r>
            <a:r>
              <a:rPr lang="en-US" dirty="0"/>
              <a:t> We do not replace humans; we </a:t>
            </a:r>
            <a:r>
              <a:rPr lang="en-US" b="1" dirty="0"/>
              <a:t>ennoble</a:t>
            </a:r>
            <a:r>
              <a:rPr lang="en-US" dirty="0"/>
              <a:t> them. Robots handle "3D" jobs (</a:t>
            </a:r>
            <a:r>
              <a:rPr lang="en-US" b="1" dirty="0">
                <a:solidFill>
                  <a:schemeClr val="accent5"/>
                </a:solidFill>
              </a:rPr>
              <a:t>D</a:t>
            </a:r>
            <a:r>
              <a:rPr lang="en-US" dirty="0">
                <a:solidFill>
                  <a:schemeClr val="accent5"/>
                </a:solidFill>
              </a:rPr>
              <a:t>irty, </a:t>
            </a:r>
            <a:r>
              <a:rPr lang="en-US" b="1" dirty="0">
                <a:solidFill>
                  <a:schemeClr val="accent5"/>
                </a:solidFill>
              </a:rPr>
              <a:t>D</a:t>
            </a:r>
            <a:r>
              <a:rPr lang="en-US" dirty="0">
                <a:solidFill>
                  <a:schemeClr val="accent5"/>
                </a:solidFill>
              </a:rPr>
              <a:t>ull, </a:t>
            </a:r>
            <a:r>
              <a:rPr lang="en-US" b="1" dirty="0">
                <a:solidFill>
                  <a:schemeClr val="accent5"/>
                </a:solidFill>
              </a:rPr>
              <a:t>D</a:t>
            </a:r>
            <a:r>
              <a:rPr lang="en-US" dirty="0">
                <a:solidFill>
                  <a:schemeClr val="accent5"/>
                </a:solidFill>
              </a:rPr>
              <a:t>angerous</a:t>
            </a:r>
            <a:r>
              <a:rPr lang="en-US" dirty="0"/>
              <a:t>), allowing caregivers to focus on empathy and pedagogy.</a:t>
            </a:r>
          </a:p>
          <a:p>
            <a:pPr algn="just"/>
            <a:endParaRPr lang="en-US" dirty="0"/>
          </a:p>
          <a:p>
            <a:pPr algn="just"/>
            <a:r>
              <a:rPr lang="en-US" b="1" dirty="0">
                <a:solidFill>
                  <a:schemeClr val="accent5"/>
                </a:solidFill>
              </a:rPr>
              <a:t>Material Resistance: </a:t>
            </a:r>
            <a:r>
              <a:rPr lang="en-US" dirty="0"/>
              <a:t>Using </a:t>
            </a:r>
            <a:r>
              <a:rPr lang="en-US" b="1" dirty="0"/>
              <a:t>CLT (Cross-Laminated Timber)</a:t>
            </a:r>
            <a:r>
              <a:rPr lang="en-US" dirty="0"/>
              <a:t> and </a:t>
            </a:r>
            <a:r>
              <a:rPr lang="en-US" b="1" dirty="0"/>
              <a:t>Adobe</a:t>
            </a:r>
            <a:r>
              <a:rPr lang="en-US" dirty="0"/>
              <a:t> offers superior fire resistance and insulation, even in extreme climates from Siberia to the Arctic.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04CA7C-F036-250D-82AD-A1A080B9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5"/>
            <a:ext cx="7390150" cy="41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63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60A56E6-0673-BACD-0AA0-08249F70E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0" y="443292"/>
            <a:ext cx="11624592" cy="634584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0CC85E-C099-F1CC-75AA-19697C487EC0}"/>
              </a:ext>
            </a:extLst>
          </p:cNvPr>
          <p:cNvSpPr txBox="1"/>
          <p:nvPr/>
        </p:nvSpPr>
        <p:spPr>
          <a:xfrm>
            <a:off x="262218" y="73960"/>
            <a:ext cx="1180651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«This image represents my way: from the </a:t>
            </a:r>
            <a:r>
              <a:rPr lang="en-US" b="1" dirty="0"/>
              <a:t>Legacy</a:t>
            </a:r>
            <a:r>
              <a:rPr lang="en-US" dirty="0"/>
              <a:t> of large-scale infrastructure to a </a:t>
            </a:r>
            <a:r>
              <a:rPr lang="en-US" b="1" dirty="0"/>
              <a:t>Future</a:t>
            </a:r>
            <a:r>
              <a:rPr lang="en-US" dirty="0"/>
              <a:t> of biomimetic </a:t>
            </a:r>
            <a:r>
              <a:rPr lang="en-US" dirty="0" err="1"/>
              <a:t>sinergy</a:t>
            </a:r>
            <a:r>
              <a:rPr lang="en-US" dirty="0"/>
              <a:t>.»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0532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ACD3E8-486F-1C9C-BBB2-F7173EFBD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12" y="365126"/>
            <a:ext cx="10837676" cy="448422"/>
          </a:xfrm>
        </p:spPr>
        <p:txBody>
          <a:bodyPr>
            <a:noAutofit/>
          </a:bodyPr>
          <a:lstStyle/>
          <a:p>
            <a:pPr algn="ctr"/>
            <a:r>
              <a:rPr lang="it-IT" sz="3200" b="1" i="1" dirty="0">
                <a:solidFill>
                  <a:srgbClr val="C00000"/>
                </a:solidFill>
              </a:rPr>
              <a:t>P A T R I Z I A   B O 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D79897C-B87F-FC58-8E26-1435CFC2B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99394" y="316006"/>
            <a:ext cx="3074894" cy="995082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  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4274E5A-AB2F-B8CD-2844-B05DFE8B5C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8077" cy="410807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712A90B-953B-FF15-7E89-10A502E3E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43" y="0"/>
            <a:ext cx="4179757" cy="575552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BDBEBA0-DEC9-937A-B09B-A129D3A09309}"/>
              </a:ext>
            </a:extLst>
          </p:cNvPr>
          <p:cNvSpPr txBox="1"/>
          <p:nvPr/>
        </p:nvSpPr>
        <p:spPr>
          <a:xfrm>
            <a:off x="4108077" y="1001806"/>
            <a:ext cx="3904165" cy="36933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 dirty="0"/>
              <a:t>"Call to Action"</a:t>
            </a:r>
          </a:p>
          <a:p>
            <a:pPr>
              <a:buNone/>
            </a:pPr>
            <a:endParaRPr lang="it-IT" b="1" dirty="0"/>
          </a:p>
          <a:p>
            <a:pPr>
              <a:buNone/>
            </a:pPr>
            <a:r>
              <a:rPr lang="it-IT" b="1" dirty="0"/>
              <a:t>Building the Future </a:t>
            </a:r>
            <a:r>
              <a:rPr lang="it-IT" b="1" dirty="0" err="1"/>
              <a:t>Together</a:t>
            </a:r>
            <a:r>
              <a:rPr lang="it-IT" dirty="0"/>
              <a:t> </a:t>
            </a:r>
          </a:p>
          <a:p>
            <a:pPr>
              <a:buNone/>
            </a:pPr>
            <a:endParaRPr lang="it-IT" b="1" dirty="0"/>
          </a:p>
          <a:p>
            <a:pPr>
              <a:buNone/>
            </a:pPr>
            <a:r>
              <a:rPr lang="it-IT" b="1" dirty="0"/>
              <a:t>Ready:</a:t>
            </a:r>
            <a:r>
              <a:rPr lang="it-IT" dirty="0"/>
              <a:t> «</a:t>
            </a:r>
            <a:r>
              <a:rPr lang="en-US" dirty="0"/>
              <a:t>We are looking for the right location and an international team.</a:t>
            </a:r>
            <a:r>
              <a:rPr lang="it-IT" dirty="0"/>
              <a:t>».</a:t>
            </a:r>
          </a:p>
          <a:p>
            <a:pPr>
              <a:buNone/>
            </a:pPr>
            <a:endParaRPr lang="it-IT" dirty="0"/>
          </a:p>
          <a:p>
            <a:r>
              <a:rPr lang="it-IT" b="1" dirty="0"/>
              <a:t>The </a:t>
            </a:r>
            <a:r>
              <a:rPr lang="it-IT" b="1" dirty="0" err="1"/>
              <a:t>Invitation</a:t>
            </a:r>
            <a:r>
              <a:rPr lang="it-IT" b="1" dirty="0"/>
              <a:t>:</a:t>
            </a:r>
            <a:r>
              <a:rPr lang="it-IT" dirty="0"/>
              <a:t> «</a:t>
            </a:r>
            <a:r>
              <a:rPr lang="it-IT" dirty="0" err="1"/>
              <a:t>Let’s</a:t>
            </a:r>
            <a:r>
              <a:rPr lang="it-IT" dirty="0"/>
              <a:t> make the "Nuova Rinascita" a global model for human-</a:t>
            </a:r>
            <a:r>
              <a:rPr lang="it-IT" dirty="0" err="1"/>
              <a:t>centered</a:t>
            </a:r>
            <a:r>
              <a:rPr lang="it-IT" dirty="0"/>
              <a:t> engineering».</a:t>
            </a:r>
          </a:p>
          <a:p>
            <a:endParaRPr lang="it-IT" dirty="0"/>
          </a:p>
          <a:p>
            <a:r>
              <a:rPr lang="it-IT" b="1" dirty="0"/>
              <a:t>Contact:</a:t>
            </a:r>
            <a:r>
              <a:rPr lang="it-IT" dirty="0"/>
              <a:t> Patrizia Boi, Senior </a:t>
            </a:r>
            <a:r>
              <a:rPr lang="it-IT" dirty="0" err="1"/>
              <a:t>Engineer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702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7C8E3C-A0B9-D68D-B576-F6F1A419407F}"/>
              </a:ext>
            </a:extLst>
          </p:cNvPr>
          <p:cNvSpPr txBox="1"/>
          <p:nvPr/>
        </p:nvSpPr>
        <p:spPr>
          <a:xfrm>
            <a:off x="1" y="134471"/>
            <a:ext cx="4013945" cy="68221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/>
              <a:t>The project actively responds to three of Maxim </a:t>
            </a:r>
            <a:r>
              <a:rPr lang="en-US" sz="1400" b="1" dirty="0" err="1"/>
              <a:t>Oreshkin’s</a:t>
            </a:r>
            <a:r>
              <a:rPr lang="en-US" sz="1400" b="1" dirty="0"/>
              <a:t> Mega-Trends</a:t>
            </a:r>
          </a:p>
          <a:p>
            <a:pPr algn="just"/>
            <a:endParaRPr lang="en-US" sz="1400" b="1" dirty="0"/>
          </a:p>
          <a:p>
            <a:pPr algn="just"/>
            <a:r>
              <a:rPr lang="en-US" sz="1400" b="1" dirty="0"/>
              <a:t>1. Demographic Change and  Active Longevity</a:t>
            </a:r>
          </a:p>
          <a:p>
            <a:pPr algn="just"/>
            <a:r>
              <a:rPr lang="en-US" sz="1400" dirty="0"/>
              <a:t>My wheeled assistant is a practical response to </a:t>
            </a:r>
            <a:r>
              <a:rPr lang="en-US" sz="1400" b="1" dirty="0"/>
              <a:t>aging populations</a:t>
            </a:r>
            <a:r>
              <a:rPr lang="en-US" sz="1400" dirty="0"/>
              <a:t>. It supports the </a:t>
            </a:r>
            <a:r>
              <a:rPr lang="en-US" sz="1400" b="1" dirty="0"/>
              <a:t>autonomy of the elderly</a:t>
            </a:r>
            <a:r>
              <a:rPr lang="en-US" sz="1400" dirty="0"/>
              <a:t> in their daily life.</a:t>
            </a:r>
          </a:p>
          <a:p>
            <a:pPr algn="just"/>
            <a:r>
              <a:rPr lang="en-US" sz="1400" dirty="0"/>
              <a:t>It also helps </a:t>
            </a:r>
            <a:r>
              <a:rPr lang="en-US" sz="1400" b="1" dirty="0"/>
              <a:t>young families</a:t>
            </a:r>
            <a:r>
              <a:rPr lang="en-US" sz="1400" dirty="0"/>
              <a:t> with logistics and child-care, reducing the burden on healthcare and supports </a:t>
            </a:r>
            <a:r>
              <a:rPr lang="en-US" sz="1400" b="1" dirty="0"/>
              <a:t>birth rates</a:t>
            </a:r>
            <a:r>
              <a:rPr lang="en-US" sz="1400" dirty="0"/>
              <a:t>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b="1" dirty="0"/>
              <a:t>2. Technological Sovereignty</a:t>
            </a:r>
          </a:p>
          <a:p>
            <a:pPr algn="just"/>
            <a:r>
              <a:rPr lang="en-US" sz="1400" dirty="0"/>
              <a:t>To be sovereign, we must develop our own </a:t>
            </a:r>
            <a:r>
              <a:rPr lang="en-US" sz="1400" b="1" dirty="0"/>
              <a:t>hardware and software, </a:t>
            </a:r>
            <a:r>
              <a:rPr lang="en-US" sz="1400" dirty="0" err="1"/>
              <a:t>usig</a:t>
            </a:r>
            <a:r>
              <a:rPr lang="en-US" sz="1400" dirty="0"/>
              <a:t> </a:t>
            </a:r>
            <a:r>
              <a:rPr lang="en-US" sz="1400" b="1" dirty="0"/>
              <a:t>simplified, robust mechanics</a:t>
            </a:r>
            <a:r>
              <a:rPr lang="en-US" sz="1400" dirty="0"/>
              <a:t> and advanced computer vision.</a:t>
            </a:r>
          </a:p>
          <a:p>
            <a:pPr algn="just"/>
            <a:r>
              <a:rPr lang="en-US" sz="1400" dirty="0"/>
              <a:t>This makes the nation </a:t>
            </a:r>
            <a:r>
              <a:rPr lang="en-US" sz="1400" b="1" dirty="0"/>
              <a:t>independent</a:t>
            </a:r>
            <a:r>
              <a:rPr lang="en-US" sz="1400" dirty="0"/>
              <a:t> from expensive foreign technologies (like Atlas).</a:t>
            </a:r>
          </a:p>
          <a:p>
            <a:pPr algn="just"/>
            <a:r>
              <a:rPr lang="en-US" sz="1400" dirty="0"/>
              <a:t>Our goal is a technology that is easy to maintain and </a:t>
            </a:r>
            <a:r>
              <a:rPr lang="en-US" sz="1400" b="1" dirty="0"/>
              <a:t>locally produced</a:t>
            </a:r>
            <a:r>
              <a:rPr lang="en-US" sz="1400" dirty="0"/>
              <a:t>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b="1" dirty="0"/>
              <a:t>3. Resilient Urban Models: "Nuova </a:t>
            </a:r>
            <a:r>
              <a:rPr lang="en-US" sz="1400" b="1" dirty="0" err="1"/>
              <a:t>Rinascita</a:t>
            </a:r>
            <a:r>
              <a:rPr lang="en-US" sz="1400" b="1" dirty="0"/>
              <a:t>"</a:t>
            </a:r>
          </a:p>
          <a:p>
            <a:pPr algn="just"/>
            <a:r>
              <a:rPr lang="en-US" sz="1400" dirty="0"/>
              <a:t>The </a:t>
            </a:r>
            <a:r>
              <a:rPr lang="en-US" sz="1400" b="1" dirty="0"/>
              <a:t>Smart City</a:t>
            </a:r>
            <a:r>
              <a:rPr lang="en-US" sz="1400" dirty="0"/>
              <a:t> is the answer to the need for future-ready urban models.</a:t>
            </a:r>
          </a:p>
          <a:p>
            <a:pPr algn="just"/>
            <a:r>
              <a:rPr lang="en-US" sz="1400" dirty="0"/>
              <a:t>It is a </a:t>
            </a:r>
            <a:r>
              <a:rPr lang="en-US" sz="1400" b="1" dirty="0"/>
              <a:t>self-sufficient city</a:t>
            </a:r>
            <a:r>
              <a:rPr lang="en-US" sz="1400" dirty="0"/>
              <a:t> where digital and biological systems work together.</a:t>
            </a:r>
          </a:p>
          <a:p>
            <a:pPr algn="just"/>
            <a:r>
              <a:rPr lang="en-US" sz="1400" dirty="0"/>
              <a:t>We use </a:t>
            </a:r>
            <a:r>
              <a:rPr lang="en-US" sz="1400" b="1" dirty="0"/>
              <a:t>bio-construction</a:t>
            </a:r>
            <a:r>
              <a:rPr lang="en-US" sz="1400" dirty="0"/>
              <a:t> to create infrastructure that can withstand global crises.</a:t>
            </a:r>
          </a:p>
          <a:p>
            <a:pPr algn="just"/>
            <a:r>
              <a:rPr lang="en-US" sz="1400" dirty="0"/>
              <a:t>This is the "New Renaissance" for </a:t>
            </a:r>
            <a:r>
              <a:rPr lang="en-US" sz="1400" b="1" dirty="0"/>
              <a:t>sustainable and resilient</a:t>
            </a:r>
            <a:r>
              <a:rPr lang="en-US" sz="1400" dirty="0"/>
              <a:t> urban life.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endParaRPr lang="it-IT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3D48422-C23C-7C75-2BD1-7BA6A087D3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5738577-68F7-E6D7-C7CC-F59C70681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89" y="208429"/>
            <a:ext cx="8148161" cy="553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26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0C1F74E-C186-E1B0-E11D-5B0B15EE168C}"/>
              </a:ext>
            </a:extLst>
          </p:cNvPr>
          <p:cNvSpPr/>
          <p:nvPr/>
        </p:nvSpPr>
        <p:spPr>
          <a:xfrm>
            <a:off x="8700247" y="0"/>
            <a:ext cx="3491753" cy="68109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FFFF00"/>
                </a:solidFill>
              </a:rPr>
              <a:t>Bioeconomy and the Wisdom of Nature</a:t>
            </a:r>
          </a:p>
          <a:p>
            <a:endParaRPr lang="en-US" sz="1400" b="1" dirty="0"/>
          </a:p>
          <a:p>
            <a:pPr algn="just"/>
            <a:r>
              <a:rPr lang="en-US" sz="1400" b="1" dirty="0">
                <a:solidFill>
                  <a:srgbClr val="FFFF00"/>
                </a:solidFill>
              </a:rPr>
              <a:t>1. Alignment with the </a:t>
            </a:r>
            <a:r>
              <a:rPr lang="en-US" sz="1400" b="1" i="1" dirty="0">
                <a:solidFill>
                  <a:srgbClr val="FFFF00"/>
                </a:solidFill>
              </a:rPr>
              <a:t>Future Technologies Forum</a:t>
            </a:r>
          </a:p>
          <a:p>
            <a:pPr algn="just"/>
            <a:r>
              <a:rPr lang="en-US" sz="1400" dirty="0"/>
              <a:t>Our vision fits perfectly with the principles of </a:t>
            </a:r>
            <a:r>
              <a:rPr lang="en-US" sz="1400" b="1" dirty="0"/>
              <a:t>Bioeconomy</a:t>
            </a:r>
            <a:r>
              <a:rPr lang="en-US" sz="1400" dirty="0"/>
              <a:t>.</a:t>
            </a:r>
          </a:p>
          <a:p>
            <a:pPr algn="just"/>
            <a:r>
              <a:rPr lang="en-US" sz="1400" dirty="0"/>
              <a:t>In this regard, I want to quote </a:t>
            </a:r>
            <a:r>
              <a:rPr lang="en-US" sz="1400" b="1" dirty="0"/>
              <a:t>President Vladimir Putin</a:t>
            </a:r>
            <a:r>
              <a:rPr lang="en-US" sz="1400" dirty="0"/>
              <a:t>, who said:</a:t>
            </a:r>
          </a:p>
          <a:p>
            <a:pPr algn="just"/>
            <a:r>
              <a:rPr lang="en-US" sz="1400" i="1" dirty="0"/>
              <a:t>"Drawing on the principles and wisdom of nature... Researchers and </a:t>
            </a:r>
            <a:r>
              <a:rPr lang="en-US" sz="1400" i="1" dirty="0" err="1"/>
              <a:t>manifacturers</a:t>
            </a:r>
            <a:r>
              <a:rPr lang="en-US" sz="1400" i="1" dirty="0"/>
              <a:t> are developing solutions that support quality of life, health and active longevity.“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b="1" dirty="0">
                <a:solidFill>
                  <a:srgbClr val="FFFF00"/>
                </a:solidFill>
              </a:rPr>
              <a:t>2. Applying the "Wisdom of Nature"</a:t>
            </a:r>
          </a:p>
          <a:p>
            <a:pPr algn="just"/>
            <a:r>
              <a:rPr lang="en-US" sz="1400" dirty="0"/>
              <a:t>My project applies this vision. The </a:t>
            </a:r>
            <a:r>
              <a:rPr lang="en-US" sz="1400" b="1" dirty="0"/>
              <a:t>Nuova </a:t>
            </a:r>
            <a:r>
              <a:rPr lang="en-US" sz="1400" b="1" dirty="0" err="1"/>
              <a:t>Rinascita</a:t>
            </a:r>
            <a:r>
              <a:rPr lang="en-US" sz="1400" b="1" dirty="0"/>
              <a:t>"</a:t>
            </a:r>
            <a:r>
              <a:rPr lang="en-US" sz="1400" dirty="0"/>
              <a:t> Smart City is not made of cold concrete; we use </a:t>
            </a:r>
            <a:r>
              <a:rPr lang="en-US" sz="1400" b="1" dirty="0"/>
              <a:t>natural materials</a:t>
            </a:r>
            <a:r>
              <a:rPr lang="en-US" sz="1400" dirty="0"/>
              <a:t> like timber and raw earth.</a:t>
            </a:r>
          </a:p>
          <a:p>
            <a:pPr algn="just"/>
            <a:r>
              <a:rPr lang="en-US" sz="1400" dirty="0"/>
              <a:t>This is a choice of </a:t>
            </a:r>
            <a:r>
              <a:rPr lang="en-US" sz="1400" b="1" dirty="0"/>
              <a:t>bio-architecture</a:t>
            </a:r>
            <a:r>
              <a:rPr lang="en-US" sz="1400" dirty="0"/>
              <a:t> to protect human health and well-being.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b="1" dirty="0">
                <a:solidFill>
                  <a:srgbClr val="FFFF00"/>
                </a:solidFill>
              </a:rPr>
              <a:t>3. A Human-Centered Ecosystem</a:t>
            </a:r>
          </a:p>
          <a:p>
            <a:pPr algn="just"/>
            <a:r>
              <a:rPr lang="en-US" sz="1400" dirty="0"/>
              <a:t>We combine </a:t>
            </a:r>
            <a:r>
              <a:rPr lang="en-US" sz="1400" b="1" dirty="0"/>
              <a:t>assistive robotics</a:t>
            </a:r>
            <a:r>
              <a:rPr lang="en-US" sz="1400" dirty="0"/>
              <a:t> with biological infrastructure.</a:t>
            </a:r>
          </a:p>
          <a:p>
            <a:pPr algn="just"/>
            <a:r>
              <a:rPr lang="en-US" sz="1400" dirty="0"/>
              <a:t>This creates an ecosystem that improves daily life and </a:t>
            </a:r>
            <a:r>
              <a:rPr lang="en-US" sz="1400" b="1" dirty="0"/>
              <a:t>supports the community</a:t>
            </a:r>
            <a:r>
              <a:rPr lang="en-US" sz="1400" dirty="0"/>
              <a:t>.</a:t>
            </a:r>
          </a:p>
          <a:p>
            <a:pPr algn="just"/>
            <a:r>
              <a:rPr lang="en-US" sz="1400" dirty="0"/>
              <a:t>This is the practical application of </a:t>
            </a:r>
            <a:r>
              <a:rPr lang="en-US" sz="1400" b="1" dirty="0"/>
              <a:t>bio-technological solutions</a:t>
            </a:r>
            <a:r>
              <a:rPr lang="en-US" sz="14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33B5BE-1908-270A-3798-0E725BC09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2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B05C753C-6288-5E06-8B54-E86B0C3A33FC}"/>
              </a:ext>
            </a:extLst>
          </p:cNvPr>
          <p:cNvSpPr/>
          <p:nvPr/>
        </p:nvSpPr>
        <p:spPr>
          <a:xfrm>
            <a:off x="8653182" y="0"/>
            <a:ext cx="3489513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accent2"/>
                </a:solidFill>
              </a:rPr>
              <a:t>Strategic Integration with Russian Excellence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1. Total Integration for Sovereignty</a:t>
            </a:r>
          </a:p>
          <a:p>
            <a:pPr algn="just"/>
            <a:r>
              <a:rPr lang="en-US" sz="1600" dirty="0"/>
              <a:t>To ensure true </a:t>
            </a:r>
            <a:r>
              <a:rPr lang="en-US" sz="1600" b="1" dirty="0"/>
              <a:t>technological sovereignty</a:t>
            </a:r>
            <a:r>
              <a:rPr lang="en-US" sz="1600" dirty="0"/>
              <a:t>, we must integrate with Russian excellence, using the research from the </a:t>
            </a:r>
            <a:r>
              <a:rPr lang="en-US" sz="1600" b="1" dirty="0">
                <a:solidFill>
                  <a:schemeClr val="accent2"/>
                </a:solidFill>
              </a:rPr>
              <a:t>Siberian Circular Photon Source (SKIF)</a:t>
            </a:r>
            <a:r>
              <a:rPr lang="en-US" sz="1600" dirty="0">
                <a:solidFill>
                  <a:schemeClr val="accent2"/>
                </a:solidFill>
              </a:rPr>
              <a:t>.</a:t>
            </a:r>
          </a:p>
          <a:p>
            <a:pPr algn="just"/>
            <a:r>
              <a:rPr lang="en-US" sz="1600" dirty="0"/>
              <a:t>Thanks to SKIF data, we can create world-class </a:t>
            </a:r>
            <a:r>
              <a:rPr lang="en-US" sz="1600" b="1" dirty="0"/>
              <a:t>bio-composite materials, that</a:t>
            </a:r>
            <a:r>
              <a:rPr lang="en-US" sz="1600" dirty="0"/>
              <a:t> will be used for both </a:t>
            </a:r>
            <a:r>
              <a:rPr lang="en-US" sz="1600" b="1" dirty="0"/>
              <a:t>robot structures</a:t>
            </a:r>
            <a:r>
              <a:rPr lang="en-US" sz="1600" dirty="0"/>
              <a:t> and </a:t>
            </a:r>
            <a:r>
              <a:rPr lang="en-US" sz="1600" b="1" dirty="0"/>
              <a:t>buildings</a:t>
            </a:r>
            <a:r>
              <a:rPr lang="en-US" sz="1400" dirty="0"/>
              <a:t>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b="1" dirty="0">
                <a:solidFill>
                  <a:schemeClr val="accent2"/>
                </a:solidFill>
              </a:rPr>
              <a:t>2</a:t>
            </a:r>
            <a:r>
              <a:rPr lang="en-US" sz="1600" b="1" dirty="0">
                <a:solidFill>
                  <a:schemeClr val="accent2"/>
                </a:solidFill>
              </a:rPr>
              <a:t>. Biotechnological Engineering Centers</a:t>
            </a:r>
          </a:p>
          <a:p>
            <a:pPr algn="just"/>
            <a:r>
              <a:rPr lang="en-US" sz="1600" dirty="0"/>
              <a:t>We propose the creation of </a:t>
            </a:r>
            <a:r>
              <a:rPr lang="en-US" sz="1600" b="1" dirty="0">
                <a:solidFill>
                  <a:schemeClr val="accent2"/>
                </a:solidFill>
              </a:rPr>
              <a:t>Engineering Centers</a:t>
            </a:r>
            <a:r>
              <a:rPr lang="en-US" sz="1600" dirty="0"/>
              <a:t> within Universities, as we want young Russian minds to transform theory into actual industrial production.</a:t>
            </a:r>
          </a:p>
          <a:p>
            <a:pPr algn="just"/>
            <a:r>
              <a:rPr lang="en-US" sz="1600" dirty="0"/>
              <a:t>The goal is to bring research from laboratories directly to the </a:t>
            </a:r>
            <a:r>
              <a:rPr lang="en-US" sz="1600" b="1" dirty="0"/>
              <a:t>Smart Cities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/>
              <a:t>We are building a bridge between </a:t>
            </a:r>
            <a:r>
              <a:rPr lang="en-US" sz="1600" b="1" dirty="0"/>
              <a:t>science and the streets</a:t>
            </a:r>
            <a:r>
              <a:rPr lang="en-US" sz="1600" dirty="0"/>
              <a:t>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3BA944B-D1CB-5DF2-4BDE-C81C2B515AF7}"/>
              </a:ext>
            </a:extLst>
          </p:cNvPr>
          <p:cNvSpPr/>
          <p:nvPr/>
        </p:nvSpPr>
        <p:spPr>
          <a:xfrm>
            <a:off x="712694" y="5540188"/>
            <a:ext cx="7032812" cy="13178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SIBERIAN CIRCULAR SOURCE OF PHOTONS – MODERN “GREEN” SYNCHROTRON RADIATION SOURCE IN GREEN SIBERIA</a:t>
            </a:r>
            <a:endParaRPr lang="it-IT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2406212-B4FA-3A62-11A7-435D0821F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3182" cy="486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2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DCBAD019-6C5E-679C-78DD-9B45C75D6DB8}"/>
              </a:ext>
            </a:extLst>
          </p:cNvPr>
          <p:cNvSpPr/>
          <p:nvPr/>
        </p:nvSpPr>
        <p:spPr>
          <a:xfrm>
            <a:off x="7697450" y="31515"/>
            <a:ext cx="4494550" cy="701363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/>
          </a:p>
          <a:p>
            <a:r>
              <a:rPr lang="en-US" sz="1600" b="1" dirty="0">
                <a:solidFill>
                  <a:srgbClr val="FFFF00"/>
                </a:solidFill>
              </a:rPr>
              <a:t>Rigor, Experience &amp; Digital Tools</a:t>
            </a:r>
          </a:p>
          <a:p>
            <a:endParaRPr lang="en-US" sz="1600" b="1" dirty="0">
              <a:solidFill>
                <a:srgbClr val="FFFF00"/>
              </a:solidFill>
            </a:endParaRPr>
          </a:p>
          <a:p>
            <a:r>
              <a:rPr lang="en-US" sz="1600" b="1" dirty="0">
                <a:solidFill>
                  <a:srgbClr val="FFFF00"/>
                </a:solidFill>
              </a:rPr>
              <a:t>1. Professional Rigor &amp; Thirty Years of Experience</a:t>
            </a:r>
          </a:p>
          <a:p>
            <a:r>
              <a:rPr lang="en-US" sz="1600" dirty="0"/>
              <a:t>Managing a project of this magnitude requires </a:t>
            </a:r>
            <a:r>
              <a:rPr lang="en-US" sz="1600" b="1" dirty="0"/>
              <a:t>absolute rigor</a:t>
            </a:r>
            <a:r>
              <a:rPr lang="en-US" sz="1600" dirty="0"/>
              <a:t>.</a:t>
            </a:r>
          </a:p>
          <a:p>
            <a:r>
              <a:rPr lang="en-US" sz="1600" dirty="0"/>
              <a:t>I bring the same expertise I acquired in </a:t>
            </a:r>
            <a:r>
              <a:rPr lang="en-US" sz="1600" b="1" dirty="0"/>
              <a:t>thirty years</a:t>
            </a:r>
            <a:r>
              <a:rPr lang="en-US" sz="1600" dirty="0"/>
              <a:t> of large-scale railway and civil works.</a:t>
            </a:r>
          </a:p>
          <a:p>
            <a:r>
              <a:rPr lang="en-US" sz="1600" dirty="0"/>
              <a:t>In this project, we will </a:t>
            </a:r>
            <a:r>
              <a:rPr lang="en-US" sz="1600" b="1" dirty="0"/>
              <a:t>leave nothing to chance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FFFF00"/>
                </a:solidFill>
              </a:rPr>
              <a:t>2. Advanced Digital Modeling (5D BIM)</a:t>
            </a:r>
          </a:p>
          <a:p>
            <a:r>
              <a:rPr lang="en-US" sz="1600" dirty="0"/>
              <a:t>We will use </a:t>
            </a:r>
            <a:r>
              <a:rPr lang="en-US" sz="1600" b="1" dirty="0"/>
              <a:t>5D BIM modeling</a:t>
            </a:r>
            <a:r>
              <a:rPr lang="en-US" sz="1600" dirty="0"/>
              <a:t> and </a:t>
            </a:r>
            <a:r>
              <a:rPr lang="en-US" sz="1600" b="1" dirty="0"/>
              <a:t>Virtual Commissioning</a:t>
            </a:r>
            <a:r>
              <a:rPr lang="en-US" sz="1600" dirty="0"/>
              <a:t>.</a:t>
            </a:r>
          </a:p>
          <a:p>
            <a:r>
              <a:rPr lang="en-US" sz="1600" dirty="0"/>
              <a:t>This allows us to test the entire </a:t>
            </a:r>
            <a:r>
              <a:rPr lang="en-US" sz="1600" b="1" dirty="0"/>
              <a:t>"robot-environment" system</a:t>
            </a:r>
            <a:r>
              <a:rPr lang="en-US" sz="1600" dirty="0"/>
              <a:t> digitally.</a:t>
            </a:r>
          </a:p>
          <a:p>
            <a:r>
              <a:rPr lang="en-US" sz="1600" dirty="0"/>
              <a:t>We guarantee effectiveness </a:t>
            </a:r>
            <a:r>
              <a:rPr lang="en-US" sz="1600" b="1" dirty="0"/>
              <a:t>before laying the first stone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FFFF00"/>
                </a:solidFill>
              </a:rPr>
              <a:t>3. From Digital Design to Reality</a:t>
            </a:r>
          </a:p>
          <a:p>
            <a:r>
              <a:rPr lang="en-US" sz="1600" dirty="0"/>
              <a:t>We are not just talking about engineering; we are </a:t>
            </a:r>
            <a:r>
              <a:rPr lang="en-US" sz="1600" b="1" dirty="0"/>
              <a:t>building a new world</a:t>
            </a:r>
            <a:r>
              <a:rPr lang="en-US" sz="1600" dirty="0"/>
              <a:t>.</a:t>
            </a:r>
          </a:p>
          <a:p>
            <a:r>
              <a:rPr lang="en-US" sz="1600" dirty="0"/>
              <a:t>Everything is digitally designed to </a:t>
            </a:r>
            <a:r>
              <a:rPr lang="en-US" sz="1600" b="1" dirty="0"/>
              <a:t>function perfectly</a:t>
            </a:r>
            <a:r>
              <a:rPr lang="en-US" sz="1600" dirty="0"/>
              <a:t> in reality.</a:t>
            </a:r>
          </a:p>
          <a:p>
            <a:r>
              <a:rPr lang="en-US" sz="1600" dirty="0"/>
              <a:t>This is the bridge between </a:t>
            </a:r>
            <a:r>
              <a:rPr lang="en-US" sz="1600" b="1" dirty="0"/>
              <a:t>innovation and execution</a:t>
            </a:r>
            <a:r>
              <a:rPr lang="en-US" sz="1600" dirty="0"/>
              <a:t>.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A9D341E-C484-1570-BBFC-4D3F2EC91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7" y="31515"/>
            <a:ext cx="7127823" cy="379431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461FD16-1B73-27BF-EFB9-3A715B1C7BE2}"/>
              </a:ext>
            </a:extLst>
          </p:cNvPr>
          <p:cNvSpPr/>
          <p:nvPr/>
        </p:nvSpPr>
        <p:spPr>
          <a:xfrm>
            <a:off x="457200" y="3874957"/>
            <a:ext cx="6123482" cy="5846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Engineering Method and Tool for the Complete Virtual Commissioning of Robotic Cells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3373E58-E78F-C08F-E0DA-AFE1635D7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08" y="4508700"/>
            <a:ext cx="6026953" cy="23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54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0549BD4-47E9-A17F-F2CA-80680346F7CD}"/>
              </a:ext>
            </a:extLst>
          </p:cNvPr>
          <p:cNvSpPr txBox="1"/>
          <p:nvPr/>
        </p:nvSpPr>
        <p:spPr>
          <a:xfrm>
            <a:off x="6494930" y="1012074"/>
            <a:ext cx="5676044" cy="4678204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Digital Innovation: BIM &amp; Virtual Commissioning</a:t>
            </a:r>
          </a:p>
          <a:p>
            <a:endParaRPr lang="en-US" b="1" dirty="0"/>
          </a:p>
          <a:p>
            <a:pPr algn="just"/>
            <a:r>
              <a:rPr lang="en-US" sz="1600" b="1" dirty="0"/>
              <a:t>1. What is 5D BIM? (Building Information Modeling)</a:t>
            </a:r>
          </a:p>
          <a:p>
            <a:pPr algn="just"/>
            <a:r>
              <a:rPr lang="en-US" sz="1400" dirty="0"/>
              <a:t>It is not just a 3D drawing; it is a </a:t>
            </a:r>
            <a:r>
              <a:rPr lang="en-US" sz="1400" b="1" dirty="0"/>
              <a:t>digital twin</a:t>
            </a:r>
            <a:r>
              <a:rPr lang="en-US" sz="1400" dirty="0"/>
              <a:t> of the project.</a:t>
            </a:r>
          </a:p>
          <a:p>
            <a:pPr algn="just"/>
            <a:r>
              <a:rPr lang="en-US" sz="1400" dirty="0"/>
              <a:t>The </a:t>
            </a:r>
            <a:r>
              <a:rPr lang="en-US" sz="1400" b="1" dirty="0"/>
              <a:t>"5D"</a:t>
            </a:r>
            <a:r>
              <a:rPr lang="en-US" sz="1400" dirty="0"/>
              <a:t> adds two critical layers: </a:t>
            </a:r>
            <a:r>
              <a:rPr lang="en-US" sz="1400" b="1" dirty="0"/>
              <a:t>Time</a:t>
            </a:r>
            <a:r>
              <a:rPr lang="en-US" sz="1400" dirty="0"/>
              <a:t> (schedule) and </a:t>
            </a:r>
            <a:r>
              <a:rPr lang="en-US" sz="1400" b="1" dirty="0"/>
              <a:t>Cost</a:t>
            </a:r>
            <a:r>
              <a:rPr lang="en-US" sz="1400" dirty="0"/>
              <a:t> (budget). </a:t>
            </a:r>
          </a:p>
          <a:p>
            <a:pPr algn="just"/>
            <a:r>
              <a:rPr lang="en-US" sz="1400" dirty="0"/>
              <a:t>It allows us to manage every detail of the </a:t>
            </a:r>
            <a:r>
              <a:rPr lang="en-US" sz="1400" b="1" dirty="0"/>
              <a:t>Smart City</a:t>
            </a:r>
            <a:r>
              <a:rPr lang="en-US" sz="1400" dirty="0"/>
              <a:t> in a single digital model.</a:t>
            </a:r>
          </a:p>
          <a:p>
            <a:pPr algn="just"/>
            <a:endParaRPr lang="en-US" sz="1400" dirty="0"/>
          </a:p>
          <a:p>
            <a:r>
              <a:rPr lang="en-US" sz="1600" b="1" dirty="0"/>
              <a:t>2. What is Virtual Commissioning?</a:t>
            </a:r>
          </a:p>
          <a:p>
            <a:pPr algn="just"/>
            <a:r>
              <a:rPr lang="en-US" sz="1400" dirty="0"/>
              <a:t>It is a </a:t>
            </a:r>
            <a:r>
              <a:rPr lang="en-US" sz="1400" b="1" dirty="0"/>
              <a:t>digital simulation</a:t>
            </a:r>
            <a:r>
              <a:rPr lang="en-US" sz="1400" dirty="0"/>
              <a:t> of the robot working in its environment.</a:t>
            </a:r>
          </a:p>
          <a:p>
            <a:pPr algn="just"/>
            <a:r>
              <a:rPr lang="en-US" sz="1400" dirty="0"/>
              <a:t>We test the software and the hardware </a:t>
            </a:r>
            <a:r>
              <a:rPr lang="en-US" sz="1400" b="1" dirty="0"/>
              <a:t>virtually</a:t>
            </a:r>
            <a:r>
              <a:rPr lang="en-US" sz="1400" dirty="0"/>
              <a:t> before the physical build.</a:t>
            </a:r>
          </a:p>
          <a:p>
            <a:pPr algn="just"/>
            <a:r>
              <a:rPr lang="en-US" sz="1400" dirty="0"/>
              <a:t>This identifies potential problems </a:t>
            </a:r>
            <a:r>
              <a:rPr lang="en-US" sz="1400" b="1" dirty="0"/>
              <a:t>early</a:t>
            </a:r>
            <a:r>
              <a:rPr lang="en-US" sz="1400" dirty="0"/>
              <a:t>, saving time and reducing risks.</a:t>
            </a:r>
          </a:p>
          <a:p>
            <a:pPr algn="just"/>
            <a:endParaRPr lang="en-US" sz="1400" dirty="0"/>
          </a:p>
          <a:p>
            <a:r>
              <a:rPr lang="en-US" sz="1600" b="1" dirty="0"/>
              <a:t>3. The Main Benefit</a:t>
            </a:r>
          </a:p>
          <a:p>
            <a:r>
              <a:rPr lang="en-US" sz="1400" dirty="0"/>
              <a:t>We can guarantee that the </a:t>
            </a:r>
            <a:r>
              <a:rPr lang="en-US" sz="1400" b="1" dirty="0"/>
              <a:t>humanoid assistant</a:t>
            </a:r>
            <a:r>
              <a:rPr lang="en-US" sz="1400" dirty="0"/>
              <a:t> and the </a:t>
            </a:r>
            <a:r>
              <a:rPr lang="en-US" sz="1400" b="1" dirty="0"/>
              <a:t>city infrastructure</a:t>
            </a:r>
            <a:r>
              <a:rPr lang="en-US" sz="1400" dirty="0"/>
              <a:t> work together perfectly.</a:t>
            </a:r>
          </a:p>
          <a:p>
            <a:r>
              <a:rPr lang="en-US" sz="1400" dirty="0"/>
              <a:t>We solve issues in the </a:t>
            </a:r>
            <a:r>
              <a:rPr lang="en-US" sz="1400" b="1" dirty="0"/>
              <a:t>digital world</a:t>
            </a:r>
            <a:r>
              <a:rPr lang="en-US" sz="1400" dirty="0"/>
              <a:t> so they don't happen in the </a:t>
            </a:r>
            <a:r>
              <a:rPr lang="en-US" sz="1400" b="1" dirty="0"/>
              <a:t>physical world</a:t>
            </a:r>
            <a:r>
              <a:rPr lang="en-US" sz="1400" dirty="0"/>
              <a:t>.</a:t>
            </a:r>
          </a:p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F239097-5E61-288D-A3B8-42BE8F378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3053" cy="353172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CF40E0C-177A-69C7-0336-F592D2065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4448"/>
            <a:ext cx="6273053" cy="328355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3F0B1FB5-FB49-8914-27DF-1D6C0A69092F}"/>
              </a:ext>
            </a:extLst>
          </p:cNvPr>
          <p:cNvSpPr/>
          <p:nvPr/>
        </p:nvSpPr>
        <p:spPr>
          <a:xfrm>
            <a:off x="7419550" y="53280"/>
            <a:ext cx="3515193" cy="9443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BIM MODELING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BB9C1899-A558-3DE3-0A80-43847EDD4EAC}"/>
              </a:ext>
            </a:extLst>
          </p:cNvPr>
          <p:cNvSpPr/>
          <p:nvPr/>
        </p:nvSpPr>
        <p:spPr>
          <a:xfrm>
            <a:off x="7336757" y="5845926"/>
            <a:ext cx="4834217" cy="9443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VIRTUAL COMMISSIONING</a:t>
            </a:r>
          </a:p>
        </p:txBody>
      </p:sp>
      <p:sp>
        <p:nvSpPr>
          <p:cNvPr id="15" name="Pulsante di azione: Indietro o precedente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2877D60-FDC4-4237-C79F-823993EE93DD}"/>
              </a:ext>
            </a:extLst>
          </p:cNvPr>
          <p:cNvSpPr/>
          <p:nvPr/>
        </p:nvSpPr>
        <p:spPr>
          <a:xfrm>
            <a:off x="6494930" y="53280"/>
            <a:ext cx="924620" cy="94438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Pulsante di azione: Indietro o precedente 1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F100DDD-AC40-2E32-D7A4-34D7CACA2985}"/>
              </a:ext>
            </a:extLst>
          </p:cNvPr>
          <p:cNvSpPr/>
          <p:nvPr/>
        </p:nvSpPr>
        <p:spPr>
          <a:xfrm>
            <a:off x="6494930" y="5845926"/>
            <a:ext cx="924620" cy="94438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4058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00E05A3-6558-84AB-9E7E-8E3BC4BD283B}"/>
              </a:ext>
            </a:extLst>
          </p:cNvPr>
          <p:cNvSpPr/>
          <p:nvPr/>
        </p:nvSpPr>
        <p:spPr>
          <a:xfrm>
            <a:off x="8834718" y="0"/>
            <a:ext cx="3357282" cy="67980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en-US" sz="1200" dirty="0"/>
            </a:br>
            <a:r>
              <a:rPr lang="en-US" sz="1600" b="1" dirty="0">
                <a:solidFill>
                  <a:schemeClr val="accent2"/>
                </a:solidFill>
              </a:rPr>
              <a:t>The Humanoid Assistant – A Reliable Wheeled Collaborator</a:t>
            </a:r>
          </a:p>
          <a:p>
            <a:endParaRPr lang="en-US" sz="1600" b="1" dirty="0"/>
          </a:p>
          <a:p>
            <a:r>
              <a:rPr lang="en-US" sz="1600" b="1" dirty="0">
                <a:solidFill>
                  <a:schemeClr val="accent2"/>
                </a:solidFill>
              </a:rPr>
              <a:t>1. Investment in Human Capital</a:t>
            </a:r>
          </a:p>
          <a:p>
            <a:r>
              <a:rPr lang="en-US" sz="1400" dirty="0"/>
              <a:t>This project is at the heart of </a:t>
            </a:r>
            <a:r>
              <a:rPr lang="en-US" sz="1400" b="1" dirty="0"/>
              <a:t>Investment in Human Capital</a:t>
            </a:r>
            <a:r>
              <a:rPr lang="en-US" sz="1400" dirty="0"/>
              <a:t>.</a:t>
            </a:r>
          </a:p>
          <a:p>
            <a:r>
              <a:rPr lang="en-US" sz="1400" dirty="0"/>
              <a:t>We explore how </a:t>
            </a:r>
            <a:r>
              <a:rPr lang="en-US" sz="1400" b="1" dirty="0"/>
              <a:t>humanoid robotics</a:t>
            </a:r>
            <a:r>
              <a:rPr lang="en-US" sz="1400" dirty="0"/>
              <a:t> can be integrated into a sustainable social habitat.</a:t>
            </a:r>
          </a:p>
          <a:p>
            <a:r>
              <a:rPr lang="en-US" sz="1400" dirty="0"/>
              <a:t>The goal is to use technology to serve </a:t>
            </a:r>
            <a:r>
              <a:rPr lang="en-US" sz="1400" b="1" dirty="0"/>
              <a:t>people</a:t>
            </a:r>
            <a:r>
              <a:rPr lang="en-US" sz="1400" dirty="0"/>
              <a:t>, not the other way around.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chemeClr val="accent2"/>
                </a:solidFill>
              </a:rPr>
              <a:t>2. Three Fundamental Goals</a:t>
            </a:r>
          </a:p>
          <a:p>
            <a:r>
              <a:rPr lang="en-US" sz="1400" b="1" dirty="0">
                <a:solidFill>
                  <a:schemeClr val="accent2"/>
                </a:solidFill>
              </a:rPr>
              <a:t>Free up time</a:t>
            </a:r>
            <a:r>
              <a:rPr lang="en-US" sz="1400" b="1" dirty="0"/>
              <a:t>:</a:t>
            </a:r>
            <a:r>
              <a:rPr lang="en-US" sz="1400" dirty="0"/>
              <a:t> Our robot handles logistics to allow more time for </a:t>
            </a:r>
            <a:r>
              <a:rPr lang="en-US" sz="1400" b="1" dirty="0"/>
              <a:t>affective care</a:t>
            </a:r>
            <a:r>
              <a:rPr lang="en-US" sz="1400" dirty="0"/>
              <a:t>.</a:t>
            </a:r>
          </a:p>
          <a:p>
            <a:r>
              <a:rPr lang="en-US" sz="1400" b="1" dirty="0">
                <a:solidFill>
                  <a:schemeClr val="accent2"/>
                </a:solidFill>
              </a:rPr>
              <a:t>Support demographic growth</a:t>
            </a:r>
            <a:r>
              <a:rPr lang="en-US" sz="1400" b="1" dirty="0"/>
              <a:t>:</a:t>
            </a:r>
            <a:r>
              <a:rPr lang="en-US" sz="1400" dirty="0"/>
              <a:t> It assists young families, reducing the daily burden.</a:t>
            </a:r>
          </a:p>
          <a:p>
            <a:r>
              <a:rPr lang="en-US" sz="1400" b="1" dirty="0">
                <a:solidFill>
                  <a:schemeClr val="accent2"/>
                </a:solidFill>
              </a:rPr>
              <a:t>Improve general well-being</a:t>
            </a:r>
            <a:r>
              <a:rPr lang="en-US" sz="1400" b="1" dirty="0"/>
              <a:t>:</a:t>
            </a:r>
            <a:r>
              <a:rPr lang="en-US" sz="1400" dirty="0"/>
              <a:t> It creates a healthier and more supportive environment.</a:t>
            </a:r>
          </a:p>
          <a:p>
            <a:endParaRPr lang="en-US" sz="1400" dirty="0"/>
          </a:p>
          <a:p>
            <a:r>
              <a:rPr lang="en-US" sz="1600" b="1" dirty="0">
                <a:solidFill>
                  <a:schemeClr val="accent2"/>
                </a:solidFill>
              </a:rPr>
              <a:t>3. People-Centered Progress</a:t>
            </a:r>
          </a:p>
          <a:p>
            <a:r>
              <a:rPr lang="en-US" sz="1400" dirty="0"/>
              <a:t>We want people to be the </a:t>
            </a:r>
            <a:r>
              <a:rPr lang="en-US" sz="1400" b="1" dirty="0"/>
              <a:t>true beneficiaries</a:t>
            </a:r>
            <a:r>
              <a:rPr lang="en-US" sz="1400" dirty="0"/>
              <a:t> of technological progress.</a:t>
            </a:r>
          </a:p>
          <a:p>
            <a:r>
              <a:rPr lang="en-US" sz="1400" dirty="0"/>
              <a:t>This is a practical application of </a:t>
            </a:r>
            <a:r>
              <a:rPr lang="en-US" sz="1400" b="1" dirty="0"/>
              <a:t>robotics for social harmony</a:t>
            </a:r>
            <a:r>
              <a:rPr lang="en-US" sz="1400" dirty="0"/>
              <a:t>.</a:t>
            </a:r>
          </a:p>
          <a:p>
            <a:r>
              <a:rPr lang="en-US" sz="1400" dirty="0"/>
              <a:t>We are building a city that supports </a:t>
            </a:r>
            <a:r>
              <a:rPr lang="en-US" sz="1400" b="1" dirty="0"/>
              <a:t>life and growth</a:t>
            </a:r>
            <a:r>
              <a:rPr lang="en-US" sz="1400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FC6DF3A-D31C-3EF6-ED33-002D0C03C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4888" cy="59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55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9A8604-3C95-A71D-8015-EFBF066D6912}"/>
              </a:ext>
            </a:extLst>
          </p:cNvPr>
          <p:cNvSpPr txBox="1"/>
          <p:nvPr/>
        </p:nvSpPr>
        <p:spPr>
          <a:xfrm>
            <a:off x="9372600" y="174812"/>
            <a:ext cx="2819400" cy="60016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Paradox of Our Era</a:t>
            </a:r>
          </a:p>
          <a:p>
            <a:pPr algn="just"/>
            <a:endParaRPr lang="en-US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1. Technological Abundance vs. Time Poverty</a:t>
            </a:r>
          </a:p>
          <a:p>
            <a:pPr algn="just"/>
            <a:r>
              <a:rPr lang="en-US" sz="1600" dirty="0"/>
              <a:t>We live in a </a:t>
            </a:r>
            <a:r>
              <a:rPr lang="en-US" sz="1600" b="1" dirty="0"/>
              <a:t>paradox</a:t>
            </a:r>
            <a:r>
              <a:rPr lang="en-US" sz="1600" dirty="0"/>
              <a:t>: we have great technology, but </a:t>
            </a:r>
            <a:r>
              <a:rPr lang="en-US" sz="1600" b="1" dirty="0"/>
              <a:t>no time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/>
              <a:t>Modern work rhythms create barriers to starting </a:t>
            </a:r>
            <a:r>
              <a:rPr lang="en-US" sz="1600" b="1" dirty="0"/>
              <a:t>new families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/>
              <a:t>The age for a first child is rising due to </a:t>
            </a:r>
            <a:r>
              <a:rPr lang="en-US" sz="1600" b="1" dirty="0"/>
              <a:t>professional and economic</a:t>
            </a:r>
            <a:r>
              <a:rPr lang="en-US" sz="1600" dirty="0"/>
              <a:t> obstacles.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2. The Demographic Crisis</a:t>
            </a:r>
          </a:p>
          <a:p>
            <a:pPr algn="just"/>
            <a:r>
              <a:rPr lang="en-US" sz="1600" dirty="0"/>
              <a:t>Average life expectancy is increasing, but the </a:t>
            </a:r>
            <a:r>
              <a:rPr lang="en-US" sz="1600" b="1" dirty="0"/>
              <a:t>elderly are lonely</a:t>
            </a:r>
            <a:r>
              <a:rPr lang="en-US" sz="1600" dirty="0"/>
              <a:t>.</a:t>
            </a:r>
          </a:p>
          <a:p>
            <a:pPr algn="just"/>
            <a:r>
              <a:rPr lang="en-US" sz="1600" dirty="0"/>
              <a:t>There is a growing need for </a:t>
            </a:r>
            <a:r>
              <a:rPr lang="en-US" sz="1600" b="1" dirty="0"/>
              <a:t>daily assistance</a:t>
            </a:r>
            <a:r>
              <a:rPr lang="en-US" sz="1600" dirty="0"/>
              <a:t> that the current system cannot provide.</a:t>
            </a:r>
          </a:p>
          <a:p>
            <a:pPr algn="just"/>
            <a:r>
              <a:rPr lang="en-US" sz="1600" dirty="0"/>
              <a:t>This is a </a:t>
            </a:r>
            <a:r>
              <a:rPr lang="en-US" sz="1600" b="1" dirty="0"/>
              <a:t>systemic shortage</a:t>
            </a:r>
            <a:r>
              <a:rPr lang="en-US" sz="1600" dirty="0"/>
              <a:t> that affects both the young and the old.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56AE366-1670-ECAB-AE1D-26312D8C8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372600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263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17868</TotalTime>
  <Words>3386</Words>
  <Application>Microsoft Office PowerPoint</Application>
  <PresentationFormat>Widescreen</PresentationFormat>
  <Paragraphs>395</Paragraphs>
  <Slides>28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ADLaM Display</vt:lpstr>
      <vt:lpstr>Aptos</vt:lpstr>
      <vt:lpstr>Aptos Display</vt:lpstr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 A T R I Z I A   B O 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HP</cp:lastModifiedBy>
  <cp:revision>70</cp:revision>
  <dcterms:created xsi:type="dcterms:W3CDTF">2025-09-10T21:35:48Z</dcterms:created>
  <dcterms:modified xsi:type="dcterms:W3CDTF">2026-03-12T14:37:02Z</dcterms:modified>
</cp:coreProperties>
</file>